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9.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944" r:id="rId3"/>
    <p:sldMasterId id="2147483959" r:id="rId4"/>
    <p:sldMasterId id="2147484061" r:id="rId5"/>
    <p:sldMasterId id="2147484112" r:id="rId6"/>
    <p:sldMasterId id="2147484163" r:id="rId7"/>
    <p:sldMasterId id="2147484214" r:id="rId8"/>
    <p:sldMasterId id="2147484265" r:id="rId9"/>
    <p:sldMasterId id="2147484367" r:id="rId10"/>
  </p:sldMasterIdLst>
  <p:notesMasterIdLst>
    <p:notesMasterId r:id="rId47"/>
  </p:notesMasterIdLst>
  <p:handoutMasterIdLst>
    <p:handoutMasterId r:id="rId48"/>
  </p:handoutMasterIdLst>
  <p:sldIdLst>
    <p:sldId id="256" r:id="rId11"/>
    <p:sldId id="257" r:id="rId12"/>
    <p:sldId id="259" r:id="rId13"/>
    <p:sldId id="310" r:id="rId14"/>
    <p:sldId id="312" r:id="rId15"/>
    <p:sldId id="261" r:id="rId16"/>
    <p:sldId id="304" r:id="rId17"/>
    <p:sldId id="263" r:id="rId18"/>
    <p:sldId id="316" r:id="rId19"/>
    <p:sldId id="331" r:id="rId20"/>
    <p:sldId id="319" r:id="rId21"/>
    <p:sldId id="320" r:id="rId22"/>
    <p:sldId id="321" r:id="rId23"/>
    <p:sldId id="317" r:id="rId24"/>
    <p:sldId id="2460" r:id="rId25"/>
    <p:sldId id="278" r:id="rId26"/>
    <p:sldId id="411" r:id="rId27"/>
    <p:sldId id="280" r:id="rId28"/>
    <p:sldId id="281" r:id="rId29"/>
    <p:sldId id="2459" r:id="rId30"/>
    <p:sldId id="283" r:id="rId31"/>
    <p:sldId id="284" r:id="rId32"/>
    <p:sldId id="286" r:id="rId33"/>
    <p:sldId id="318" r:id="rId34"/>
    <p:sldId id="328" r:id="rId35"/>
    <p:sldId id="325" r:id="rId36"/>
    <p:sldId id="285" r:id="rId37"/>
    <p:sldId id="288" r:id="rId38"/>
    <p:sldId id="291" r:id="rId39"/>
    <p:sldId id="324" r:id="rId40"/>
    <p:sldId id="293" r:id="rId41"/>
    <p:sldId id="297" r:id="rId42"/>
    <p:sldId id="298" r:id="rId43"/>
    <p:sldId id="329" r:id="rId44"/>
    <p:sldId id="302" r:id="rId45"/>
    <p:sldId id="326" r:id="rId46"/>
  </p:sldIdLst>
  <p:sldSz cx="9144000" cy="5143500" type="screen16x9"/>
  <p:notesSz cx="7315200" cy="9601200"/>
  <p:defaultTextStyle>
    <a:defPPr marL="0" marR="0" indent="0" algn="l" defTabSz="914085"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03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085"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12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169"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5202"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2236"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19928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632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508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254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68"/>
    <p:restoredTop sz="80255" autoAdjust="0"/>
  </p:normalViewPr>
  <p:slideViewPr>
    <p:cSldViewPr>
      <p:cViewPr varScale="1">
        <p:scale>
          <a:sx n="93" d="100"/>
          <a:sy n="93" d="100"/>
        </p:scale>
        <p:origin x="141" y="33"/>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62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53" tIns="48327" rIns="96653" bIns="48327" rtlCol="0"/>
          <a:lstStyle>
            <a:lvl1pPr algn="r">
              <a:defRPr sz="1200"/>
            </a:lvl1pPr>
          </a:lstStyle>
          <a:p>
            <a:fld id="{E6D1E7FC-BA50-4C41-9004-5737750B0C53}" type="datetimeFigureOut">
              <a:rPr lang="en-US" smtClean="0"/>
              <a:t>2/20/2019</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82B332C6-48F6-4957-A636-735CEB24E6F4}" type="slidenum">
              <a:rPr lang="en-US" smtClean="0"/>
              <a:t>‹#›</a:t>
            </a:fld>
            <a:endParaRPr lang="en-US"/>
          </a:p>
        </p:txBody>
      </p:sp>
    </p:spTree>
    <p:extLst>
      <p:ext uri="{BB962C8B-B14F-4D97-AF65-F5344CB8AC3E}">
        <p14:creationId xmlns:p14="http://schemas.microsoft.com/office/powerpoint/2010/main" val="496870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457200" y="719138"/>
            <a:ext cx="6400800" cy="3600450"/>
          </a:xfrm>
          <a:prstGeom prst="rect">
            <a:avLst/>
          </a:prstGeom>
        </p:spPr>
        <p:txBody>
          <a:bodyPr lIns="96653" tIns="48327" rIns="96653" bIns="48327"/>
          <a:lstStyle/>
          <a:p>
            <a:endParaRPr/>
          </a:p>
        </p:txBody>
      </p:sp>
      <p:sp>
        <p:nvSpPr>
          <p:cNvPr id="1114" name="Shape 1114"/>
          <p:cNvSpPr>
            <a:spLocks noGrp="1"/>
          </p:cNvSpPr>
          <p:nvPr>
            <p:ph type="body" sz="quarter" idx="1"/>
          </p:nvPr>
        </p:nvSpPr>
        <p:spPr>
          <a:xfrm>
            <a:off x="975360" y="4560570"/>
            <a:ext cx="5364480" cy="4320540"/>
          </a:xfrm>
          <a:prstGeom prst="rect">
            <a:avLst/>
          </a:prstGeom>
        </p:spPr>
        <p:txBody>
          <a:bodyPr lIns="96653" tIns="48327" rIns="96653" bIns="48327"/>
          <a:lstStyle/>
          <a:p>
            <a:endParaRPr/>
          </a:p>
        </p:txBody>
      </p:sp>
    </p:spTree>
    <p:extLst>
      <p:ext uri="{BB962C8B-B14F-4D97-AF65-F5344CB8AC3E}">
        <p14:creationId xmlns:p14="http://schemas.microsoft.com/office/powerpoint/2010/main" val="539951630"/>
      </p:ext>
    </p:extLst>
  </p:cSld>
  <p:clrMap bg1="lt1" tx1="dk1" bg2="lt2" tx2="dk2" accent1="accent1" accent2="accent2" accent3="accent3" accent4="accent4" accent5="accent5" accent6="accent6" hlink="hlink" folHlink="folHlink"/>
  <p:notesStyle>
    <a:lvl1pPr defTabSz="457034" latinLnBrk="0">
      <a:defRPr sz="1200">
        <a:latin typeface="+mj-lt"/>
        <a:ea typeface="+mj-ea"/>
        <a:cs typeface="+mj-cs"/>
        <a:sym typeface="Calibri"/>
      </a:defRPr>
    </a:lvl1pPr>
    <a:lvl2pPr indent="228516" defTabSz="457034" latinLnBrk="0">
      <a:defRPr sz="1200">
        <a:latin typeface="+mj-lt"/>
        <a:ea typeface="+mj-ea"/>
        <a:cs typeface="+mj-cs"/>
        <a:sym typeface="Calibri"/>
      </a:defRPr>
    </a:lvl2pPr>
    <a:lvl3pPr indent="457034" defTabSz="457034" latinLnBrk="0">
      <a:defRPr sz="1200">
        <a:latin typeface="+mj-lt"/>
        <a:ea typeface="+mj-ea"/>
        <a:cs typeface="+mj-cs"/>
        <a:sym typeface="Calibri"/>
      </a:defRPr>
    </a:lvl3pPr>
    <a:lvl4pPr indent="685562" defTabSz="457034" latinLnBrk="0">
      <a:defRPr sz="1200">
        <a:latin typeface="+mj-lt"/>
        <a:ea typeface="+mj-ea"/>
        <a:cs typeface="+mj-cs"/>
        <a:sym typeface="Calibri"/>
      </a:defRPr>
    </a:lvl4pPr>
    <a:lvl5pPr indent="914085" defTabSz="457034" latinLnBrk="0">
      <a:defRPr sz="1200">
        <a:latin typeface="+mj-lt"/>
        <a:ea typeface="+mj-ea"/>
        <a:cs typeface="+mj-cs"/>
        <a:sym typeface="Calibri"/>
      </a:defRPr>
    </a:lvl5pPr>
    <a:lvl6pPr indent="1142602" defTabSz="457034" latinLnBrk="0">
      <a:defRPr sz="1200">
        <a:latin typeface="+mj-lt"/>
        <a:ea typeface="+mj-ea"/>
        <a:cs typeface="+mj-cs"/>
        <a:sym typeface="Calibri"/>
      </a:defRPr>
    </a:lvl6pPr>
    <a:lvl7pPr indent="1371124" defTabSz="457034" latinLnBrk="0">
      <a:defRPr sz="1200">
        <a:latin typeface="+mj-lt"/>
        <a:ea typeface="+mj-ea"/>
        <a:cs typeface="+mj-cs"/>
        <a:sym typeface="Calibri"/>
      </a:defRPr>
    </a:lvl7pPr>
    <a:lvl8pPr indent="1599640" defTabSz="457034" latinLnBrk="0">
      <a:defRPr sz="1200">
        <a:latin typeface="+mj-lt"/>
        <a:ea typeface="+mj-ea"/>
        <a:cs typeface="+mj-cs"/>
        <a:sym typeface="Calibri"/>
      </a:defRPr>
    </a:lvl8pPr>
    <a:lvl9pPr indent="1828169" defTabSz="457034"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8125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u="sng" dirty="0">
                <a:latin typeface="Arial" pitchFamily="34" charset="0"/>
              </a:rPr>
              <a:t>TRAINER’S NOTES:</a:t>
            </a:r>
          </a:p>
          <a:p>
            <a:pPr marL="188135" indent="-188135">
              <a:buFont typeface="Arial"/>
              <a:buChar char="•"/>
            </a:pPr>
            <a:r>
              <a:rPr lang="en-US" dirty="0">
                <a:latin typeface="Arial" pitchFamily="34" charset="0"/>
              </a:rPr>
              <a:t>Clients have two choices for designing</a:t>
            </a:r>
            <a:r>
              <a:rPr lang="en-US" baseline="0" dirty="0">
                <a:latin typeface="Arial" pitchFamily="34" charset="0"/>
              </a:rPr>
              <a:t> their site</a:t>
            </a:r>
          </a:p>
          <a:p>
            <a:pPr marL="188135" indent="-188135">
              <a:buFont typeface="Arial"/>
              <a:buChar char="•"/>
            </a:pPr>
            <a:r>
              <a:rPr lang="en-US" baseline="0" dirty="0">
                <a:latin typeface="Arial" pitchFamily="34" charset="0"/>
              </a:rPr>
              <a:t>Choice one is to do it themselves. Tech support will help them with technical questions, but the business owner is the one doing the work</a:t>
            </a:r>
          </a:p>
          <a:p>
            <a:pPr marL="188135" indent="-188135">
              <a:buFont typeface="Arial"/>
              <a:buChar char="•"/>
            </a:pPr>
            <a:r>
              <a:rPr lang="en-US" baseline="0" dirty="0">
                <a:latin typeface="Arial" pitchFamily="34" charset="0"/>
              </a:rPr>
              <a:t>The other option is to purchase a design package where our team does it for you </a:t>
            </a:r>
          </a:p>
          <a:p>
            <a:pPr marL="188135" indent="-188135">
              <a:buFont typeface="Arial"/>
              <a:buChar char="•"/>
            </a:pPr>
            <a:r>
              <a:rPr lang="en-US" dirty="0">
                <a:solidFill>
                  <a:schemeClr val="bg1"/>
                </a:solidFill>
                <a:latin typeface="Arial" pitchFamily="34" charset="0"/>
              </a:rPr>
              <a:t>DC </a:t>
            </a:r>
            <a:r>
              <a:rPr lang="en-US" dirty="0">
                <a:solidFill>
                  <a:schemeClr val="bg1"/>
                </a:solidFill>
              </a:rPr>
              <a:t>Adds Value!</a:t>
            </a:r>
          </a:p>
          <a:p>
            <a:pPr marL="188135" indent="-188135">
              <a:buFont typeface="Arial"/>
              <a:buChar char="•"/>
            </a:pPr>
            <a:r>
              <a:rPr lang="en-US" dirty="0">
                <a:solidFill>
                  <a:schemeClr val="bg1"/>
                </a:solidFill>
              </a:rPr>
              <a:t>Better Experience for your Client!</a:t>
            </a:r>
            <a:br>
              <a:rPr lang="en-US" dirty="0">
                <a:solidFill>
                  <a:schemeClr val="bg1"/>
                </a:solidFill>
              </a:rPr>
            </a:br>
            <a:endParaRPr lang="en-US" dirty="0">
              <a:solidFill>
                <a:schemeClr val="bg1"/>
              </a:solidFill>
            </a:endParaRPr>
          </a:p>
          <a:p>
            <a:pPr marL="188135" indent="-188135">
              <a:buFont typeface="Arial"/>
              <a:buChar char="•"/>
            </a:pPr>
            <a:endParaRPr lang="en-US" baseline="0" dirty="0">
              <a:latin typeface="Arial" pitchFamily="34" charset="0"/>
            </a:endParaRPr>
          </a:p>
          <a:p>
            <a:pPr marL="188135" indent="-188135">
              <a:buFont typeface="Arial"/>
              <a:buChar char="•"/>
            </a:pPr>
            <a:endParaRPr lang="en-US" dirty="0"/>
          </a:p>
        </p:txBody>
      </p:sp>
      <p:sp>
        <p:nvSpPr>
          <p:cNvPr id="4" name="Slide Number Placeholder 3"/>
          <p:cNvSpPr>
            <a:spLocks noGrp="1"/>
          </p:cNvSpPr>
          <p:nvPr>
            <p:ph type="sldNum" sz="quarter" idx="10"/>
          </p:nvPr>
        </p:nvSpPr>
        <p:spPr>
          <a:xfrm>
            <a:off x="4235667" y="9271466"/>
            <a:ext cx="3240363" cy="488061"/>
          </a:xfrm>
          <a:prstGeom prst="rect">
            <a:avLst/>
          </a:prstGeom>
        </p:spPr>
        <p:txBody>
          <a:bodyPr lIns="96653" tIns="48327" rIns="96653" bIns="48327"/>
          <a:lstStyle/>
          <a:p>
            <a:fld id="{A65588CC-F53D-EF4C-9A21-3CFECB934B9B}" type="slidenum">
              <a:rPr lang="en-US" smtClean="0"/>
              <a:t>10</a:t>
            </a:fld>
            <a:endParaRPr lang="en-US" dirty="0"/>
          </a:p>
        </p:txBody>
      </p:sp>
    </p:spTree>
    <p:extLst>
      <p:ext uri="{BB962C8B-B14F-4D97-AF65-F5344CB8AC3E}">
        <p14:creationId xmlns:p14="http://schemas.microsoft.com/office/powerpoint/2010/main" val="87798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188689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12</a:t>
            </a:fld>
            <a:endParaRPr lang="en-US" dirty="0">
              <a:solidFill>
                <a:prstClr val="black"/>
              </a:solidFill>
              <a:latin typeface="Calibri"/>
            </a:endParaRPr>
          </a:p>
        </p:txBody>
      </p:sp>
    </p:spTree>
    <p:extLst>
      <p:ext uri="{BB962C8B-B14F-4D97-AF65-F5344CB8AC3E}">
        <p14:creationId xmlns:p14="http://schemas.microsoft.com/office/powerpoint/2010/main" val="501462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1015700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defTabSz="984840">
              <a:defRPr/>
            </a:pPr>
            <a:r>
              <a:rPr lang="en-US" b="1" dirty="0"/>
              <a:t>Trainers Notes:</a:t>
            </a:r>
          </a:p>
          <a:p>
            <a:pPr marL="184657" indent="-184657" defTabSz="984840">
              <a:buFont typeface="Arial"/>
              <a:buChar char="•"/>
              <a:defRPr/>
            </a:pPr>
            <a:r>
              <a:rPr lang="en-US" dirty="0"/>
              <a:t>Share</a:t>
            </a:r>
            <a:r>
              <a:rPr lang="en-US" baseline="0" dirty="0"/>
              <a:t> Stories!</a:t>
            </a: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14</a:t>
            </a:fld>
            <a:endParaRPr lang="en-US" dirty="0"/>
          </a:p>
        </p:txBody>
      </p:sp>
    </p:spTree>
    <p:extLst>
      <p:ext uri="{BB962C8B-B14F-4D97-AF65-F5344CB8AC3E}">
        <p14:creationId xmlns:p14="http://schemas.microsoft.com/office/powerpoint/2010/main" val="20978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en-US" b="1" dirty="0"/>
              <a:t>Trainers Notes:</a:t>
            </a:r>
          </a:p>
          <a:p>
            <a:pPr marL="178027" indent="-178027" defTabSz="949478">
              <a:buFont typeface="Arial"/>
              <a:buChar char="•"/>
              <a:defRPr/>
            </a:pPr>
            <a:r>
              <a:rPr lang="en-US" dirty="0"/>
              <a:t>Self Explanatory </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a:ea typeface="+mn-ea"/>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prstClr val="black"/>
              </a:solidFill>
              <a:effectLst/>
              <a:uLnTx/>
              <a:uFillTx/>
              <a:latin typeface="Calibri"/>
              <a:ea typeface="+mn-ea"/>
              <a:cs typeface="Calibri"/>
              <a:sym typeface="Calibri"/>
            </a:endParaRPr>
          </a:p>
        </p:txBody>
      </p:sp>
    </p:spTree>
    <p:extLst>
      <p:ext uri="{BB962C8B-B14F-4D97-AF65-F5344CB8AC3E}">
        <p14:creationId xmlns:p14="http://schemas.microsoft.com/office/powerpoint/2010/main" val="2493187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6461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buFont typeface="Arial"/>
              <a:buChar char="•"/>
            </a:pPr>
            <a:r>
              <a:rPr lang="en-US" dirty="0">
                <a:latin typeface="Arial" pitchFamily="34" charset="0"/>
              </a:rPr>
              <a:t>Showcases all of the services</a:t>
            </a:r>
            <a:r>
              <a:rPr lang="en-US" baseline="0" dirty="0">
                <a:latin typeface="Arial" pitchFamily="34" charset="0"/>
              </a:rPr>
              <a:t> that a client can purchase through maWebCenters</a:t>
            </a:r>
          </a:p>
          <a:p>
            <a:pPr marL="184618" indent="-184618">
              <a:buFont typeface="Arial"/>
              <a:buChar char="•"/>
            </a:pPr>
            <a:r>
              <a:rPr lang="en-US" baseline="0" dirty="0">
                <a:latin typeface="Arial" pitchFamily="34" charset="0"/>
              </a:rPr>
              <a:t>The big difference is whether someone will do it themselves, or leverage our teams of experts to do it for them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92414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4627" indent="-184627">
              <a:buSzPct val="100000"/>
              <a:buFont typeface="Arial"/>
              <a:buChar char="•"/>
              <a:defRPr>
                <a:latin typeface="Arial"/>
                <a:ea typeface="Arial"/>
                <a:cs typeface="Arial"/>
                <a:sym typeface="Arial"/>
              </a:defRPr>
            </a:pPr>
            <a:r>
              <a:t>Earning potential will be demonstrated in terms of short term and long term growth potential</a:t>
            </a:r>
          </a:p>
        </p:txBody>
      </p:sp>
    </p:spTree>
    <p:extLst>
      <p:ext uri="{BB962C8B-B14F-4D97-AF65-F5344CB8AC3E}">
        <p14:creationId xmlns:p14="http://schemas.microsoft.com/office/powerpoint/2010/main" val="172483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Again – you can apply this to any of your fixed cost goals</a:t>
            </a:r>
            <a:endParaRPr b="1" u="sng"/>
          </a:p>
        </p:txBody>
      </p:sp>
    </p:spTree>
    <p:extLst>
      <p:ext uri="{BB962C8B-B14F-4D97-AF65-F5344CB8AC3E}">
        <p14:creationId xmlns:p14="http://schemas.microsoft.com/office/powerpoint/2010/main" val="34125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1804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0" u="sng" dirty="0">
                <a:latin typeface="Arial" pitchFamily="34" charset="0"/>
              </a:rPr>
              <a:t>TRAINER’S NOTES:</a:t>
            </a:r>
          </a:p>
          <a:p>
            <a:pPr marL="177988" indent="-177988">
              <a:buFont typeface="Arial"/>
              <a:buChar char="•"/>
            </a:pPr>
            <a:r>
              <a:rPr lang="en-US" i="0" dirty="0">
                <a:latin typeface="Arial" pitchFamily="34" charset="0"/>
              </a:rPr>
              <a:t>Long</a:t>
            </a:r>
            <a:r>
              <a:rPr lang="en-US" i="0" baseline="0" dirty="0">
                <a:latin typeface="Arial" pitchFamily="34" charset="0"/>
              </a:rPr>
              <a:t> Term Potential for WCOS = Ongoing BV and Retail Profits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4373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 name="Shape 1499"/>
          <p:cNvSpPr>
            <a:spLocks noGrp="1" noRot="1" noChangeAspect="1"/>
          </p:cNvSpPr>
          <p:nvPr>
            <p:ph type="sldImg"/>
          </p:nvPr>
        </p:nvSpPr>
        <p:spPr>
          <a:xfrm>
            <a:off x="457200" y="719138"/>
            <a:ext cx="6400800" cy="3600450"/>
          </a:xfrm>
          <a:prstGeom prst="rect">
            <a:avLst/>
          </a:prstGeom>
        </p:spPr>
        <p:txBody>
          <a:bodyPr/>
          <a:lstStyle/>
          <a:p>
            <a:endParaRPr/>
          </a:p>
        </p:txBody>
      </p:sp>
      <p:sp>
        <p:nvSpPr>
          <p:cNvPr id="1500" name="Shape 1500"/>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Take a look at what the Digital Marketing Products generate </a:t>
            </a:r>
          </a:p>
          <a:p>
            <a:pPr marL="188134" indent="-188134">
              <a:buSzPct val="100000"/>
              <a:buFont typeface="Arial"/>
              <a:buChar char="•"/>
              <a:defRPr b="1" u="sng">
                <a:latin typeface="Arial"/>
                <a:ea typeface="Arial"/>
                <a:cs typeface="Arial"/>
                <a:sym typeface="Arial"/>
              </a:defRPr>
            </a:pPr>
            <a:r>
              <a:t>Remember, full pricing and BV is available on mawc411.com/support.html</a:t>
            </a:r>
          </a:p>
          <a:p>
            <a:endParaRPr/>
          </a:p>
        </p:txBody>
      </p:sp>
    </p:spTree>
    <p:extLst>
      <p:ext uri="{BB962C8B-B14F-4D97-AF65-F5344CB8AC3E}">
        <p14:creationId xmlns:p14="http://schemas.microsoft.com/office/powerpoint/2010/main" val="781047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Shape 1516"/>
          <p:cNvSpPr>
            <a:spLocks noGrp="1" noRot="1" noChangeAspect="1"/>
          </p:cNvSpPr>
          <p:nvPr>
            <p:ph type="sldImg"/>
          </p:nvPr>
        </p:nvSpPr>
        <p:spPr>
          <a:xfrm>
            <a:off x="457200" y="719138"/>
            <a:ext cx="6400800" cy="3600450"/>
          </a:xfrm>
          <a:prstGeom prst="rect">
            <a:avLst/>
          </a:prstGeom>
        </p:spPr>
        <p:txBody>
          <a:bodyPr/>
          <a:lstStyle/>
          <a:p>
            <a:endParaRPr/>
          </a:p>
        </p:txBody>
      </p:sp>
      <p:sp>
        <p:nvSpPr>
          <p:cNvPr id="1517" name="Shape 1517"/>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This is where we talk about growth potential.  It’s not just about what the UFO can achieve on their own – let’s show them the opportunities they have to build further!</a:t>
            </a:r>
          </a:p>
          <a:p>
            <a:pPr marL="188134" indent="-188134">
              <a:buSzPct val="100000"/>
              <a:buFont typeface="Arial"/>
              <a:buChar char="•"/>
              <a:defRPr>
                <a:latin typeface="Arial"/>
                <a:ea typeface="Arial"/>
                <a:cs typeface="Arial"/>
                <a:sym typeface="Arial"/>
              </a:defRPr>
            </a:pPr>
            <a:r>
              <a:t>Prospecting / Recruiting</a:t>
            </a:r>
          </a:p>
          <a:p>
            <a:pPr marL="188134" indent="-188134">
              <a:buSzPct val="100000"/>
              <a:buFont typeface="Arial"/>
              <a:buChar char="•"/>
              <a:defRPr>
                <a:latin typeface="Arial"/>
                <a:ea typeface="Arial"/>
                <a:cs typeface="Arial"/>
                <a:sym typeface="Arial"/>
              </a:defRPr>
            </a:pPr>
            <a:r>
              <a:t>Building share of customer</a:t>
            </a:r>
          </a:p>
          <a:p>
            <a:pPr marL="188134" indent="-188134">
              <a:buSzPct val="100000"/>
              <a:buFont typeface="Arial"/>
              <a:buChar char="•"/>
              <a:defRPr>
                <a:latin typeface="Arial"/>
                <a:ea typeface="Arial"/>
                <a:cs typeface="Arial"/>
                <a:sym typeface="Arial"/>
              </a:defRPr>
            </a:pPr>
            <a:r>
              <a:t>Global expansion</a:t>
            </a:r>
          </a:p>
        </p:txBody>
      </p:sp>
    </p:spTree>
    <p:extLst>
      <p:ext uri="{BB962C8B-B14F-4D97-AF65-F5344CB8AC3E}">
        <p14:creationId xmlns:p14="http://schemas.microsoft.com/office/powerpoint/2010/main" val="1650156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7968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spcBef>
                <a:spcPts val="437"/>
              </a:spcBef>
              <a:buFont typeface="Arial"/>
              <a:buChar char="•"/>
            </a:pPr>
            <a:r>
              <a:rPr lang="en-US" dirty="0">
                <a:latin typeface="Arial" pitchFamily="34" charset="0"/>
                <a:ea typeface="MS Gothic" pitchFamily="49" charset="-128"/>
              </a:rPr>
              <a:t>What does that do for us?</a:t>
            </a:r>
          </a:p>
          <a:p>
            <a:pPr marL="184618" indent="-184618">
              <a:spcBef>
                <a:spcPts val="437"/>
              </a:spcBef>
              <a:buFont typeface="Arial"/>
              <a:buChar char="•"/>
            </a:pPr>
            <a:r>
              <a:rPr lang="en-US" dirty="0">
                <a:latin typeface="Arial" pitchFamily="34" charset="0"/>
                <a:ea typeface="MS Gothic" pitchFamily="49" charset="-128"/>
              </a:rPr>
              <a:t>First, by having websites which are completely in other languages and the entire back end of the system, including the menus and contextual help, the business owners who are more comfortable with another language will be able to take more effective use of the solution.</a:t>
            </a:r>
          </a:p>
          <a:p>
            <a:pPr marL="184618" indent="-184618">
              <a:spcBef>
                <a:spcPts val="437"/>
              </a:spcBef>
              <a:buFont typeface="Arial"/>
              <a:buChar char="•"/>
            </a:pPr>
            <a:r>
              <a:rPr lang="en-US" dirty="0">
                <a:latin typeface="Arial" pitchFamily="34" charset="0"/>
                <a:ea typeface="MS Gothic" pitchFamily="49" charset="-128"/>
              </a:rPr>
              <a:t>Second, by providing all the support, from sales to ongoing support with clients, all in multi-languages.</a:t>
            </a:r>
          </a:p>
          <a:p>
            <a:pPr marL="184618" indent="-184618">
              <a:spcBef>
                <a:spcPts val="437"/>
              </a:spcBef>
              <a:buFont typeface="Arial"/>
              <a:buChar char="•"/>
            </a:pPr>
            <a:r>
              <a:rPr lang="en-US" dirty="0">
                <a:latin typeface="Arial" pitchFamily="34" charset="0"/>
                <a:ea typeface="MS Gothic" pitchFamily="49" charset="-128"/>
              </a:rPr>
              <a:t>As a non-native speaker, you can probably find numerous business owners who you can have a short conversation to set an appointment with, but you wouldn’t be able to do a sales walkthrough because the business owner might not understand English well enough.  This way, all you need to do is set the appointment, and let the team handle the rest for you!</a:t>
            </a:r>
          </a:p>
          <a:p>
            <a:pPr marL="184618" indent="-184618">
              <a:spcBef>
                <a:spcPts val="437"/>
              </a:spcBef>
              <a:buFont typeface="Arial"/>
              <a:buChar char="•"/>
            </a:pPr>
            <a:r>
              <a:rPr lang="en-US" dirty="0">
                <a:latin typeface="Arial" pitchFamily="34" charset="0"/>
                <a:ea typeface="MS Gothic" pitchFamily="49" charset="-128"/>
              </a:rPr>
              <a:t>And we all know that some of your best business prospects are business owners and customers of yours.  This is a very natural way to lead to prospects for the business in a cultural market you might not have thought you could make inroads to.</a:t>
            </a:r>
          </a:p>
          <a:p>
            <a:pPr marL="184618" indent="-184618">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24</a:t>
            </a:fld>
            <a:endParaRPr lang="en-US" dirty="0"/>
          </a:p>
        </p:txBody>
      </p:sp>
    </p:spTree>
    <p:extLst>
      <p:ext uri="{BB962C8B-B14F-4D97-AF65-F5344CB8AC3E}">
        <p14:creationId xmlns:p14="http://schemas.microsoft.com/office/powerpoint/2010/main" val="997598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1032788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buFont typeface="Arial"/>
              <a:buChar char="•"/>
            </a:pPr>
            <a:r>
              <a:rPr lang="en-US" dirty="0">
                <a:latin typeface="Arial" pitchFamily="34" charset="0"/>
              </a:rPr>
              <a:t>Understand the different</a:t>
            </a:r>
            <a:r>
              <a:rPr lang="en-US" baseline="0" dirty="0">
                <a:latin typeface="Arial" pitchFamily="34" charset="0"/>
              </a:rPr>
              <a:t> programs which exist for folks who would be interested in leveraging our system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26</a:t>
            </a:fld>
            <a:endParaRPr lang="en-US" dirty="0"/>
          </a:p>
        </p:txBody>
      </p:sp>
    </p:spTree>
    <p:extLst>
      <p:ext uri="{BB962C8B-B14F-4D97-AF65-F5344CB8AC3E}">
        <p14:creationId xmlns:p14="http://schemas.microsoft.com/office/powerpoint/2010/main" val="1858126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Shape 1529"/>
          <p:cNvSpPr>
            <a:spLocks noGrp="1" noRot="1" noChangeAspect="1"/>
          </p:cNvSpPr>
          <p:nvPr>
            <p:ph type="sldImg"/>
          </p:nvPr>
        </p:nvSpPr>
        <p:spPr>
          <a:xfrm>
            <a:off x="457200" y="719138"/>
            <a:ext cx="6400800" cy="3600450"/>
          </a:xfrm>
          <a:prstGeom prst="rect">
            <a:avLst/>
          </a:prstGeom>
        </p:spPr>
        <p:txBody>
          <a:bodyPr/>
          <a:lstStyle/>
          <a:p>
            <a:endParaRPr/>
          </a:p>
        </p:txBody>
      </p:sp>
      <p:sp>
        <p:nvSpPr>
          <p:cNvPr id="1530" name="Shape 1530"/>
          <p:cNvSpPr>
            <a:spLocks noGrp="1"/>
          </p:cNvSpPr>
          <p:nvPr>
            <p:ph type="body" sz="quarter" idx="1"/>
          </p:nvPr>
        </p:nvSpPr>
        <p:spPr>
          <a:prstGeom prst="rect">
            <a:avLst/>
          </a:prstGeom>
        </p:spPr>
        <p:txBody>
          <a:bodyPr/>
          <a:lstStyle/>
          <a:p>
            <a:pPr defTabSz="492447">
              <a:defRPr b="1"/>
            </a:pPr>
            <a:r>
              <a:t>Trainers Notes</a:t>
            </a:r>
          </a:p>
          <a:p>
            <a:pPr marL="184666" indent="-184666" defTabSz="492447">
              <a:buSzPct val="100000"/>
              <a:buFont typeface="Arial"/>
              <a:buChar char="•"/>
            </a:pPr>
            <a:r>
              <a:t>Duplication is critical and there are a number of ways for you to duplicate the power of the WebCenter Program in your organization, one of which is via Internship.</a:t>
            </a:r>
          </a:p>
        </p:txBody>
      </p:sp>
    </p:spTree>
    <p:extLst>
      <p:ext uri="{BB962C8B-B14F-4D97-AF65-F5344CB8AC3E}">
        <p14:creationId xmlns:p14="http://schemas.microsoft.com/office/powerpoint/2010/main" val="78421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Shape 1564"/>
          <p:cNvSpPr>
            <a:spLocks noGrp="1" noRot="1" noChangeAspect="1"/>
          </p:cNvSpPr>
          <p:nvPr>
            <p:ph type="sldImg"/>
          </p:nvPr>
        </p:nvSpPr>
        <p:spPr>
          <a:xfrm>
            <a:off x="457200" y="719138"/>
            <a:ext cx="6400800" cy="3600450"/>
          </a:xfrm>
          <a:prstGeom prst="rect">
            <a:avLst/>
          </a:prstGeom>
        </p:spPr>
        <p:txBody>
          <a:bodyPr/>
          <a:lstStyle/>
          <a:p>
            <a:endParaRPr/>
          </a:p>
        </p:txBody>
      </p:sp>
      <p:sp>
        <p:nvSpPr>
          <p:cNvPr id="1565" name="Shape 1565"/>
          <p:cNvSpPr>
            <a:spLocks noGrp="1"/>
          </p:cNvSpPr>
          <p:nvPr>
            <p:ph type="body" sz="quarter" idx="1"/>
          </p:nvPr>
        </p:nvSpPr>
        <p:spPr>
          <a:prstGeom prst="rect">
            <a:avLst/>
          </a:prstGeom>
        </p:spPr>
        <p:txBody>
          <a:bodyPr/>
          <a:lstStyle/>
          <a:p>
            <a:pPr defTabSz="984894">
              <a:defRPr b="1"/>
            </a:pPr>
            <a:r>
              <a:t>Trainers Notes:</a:t>
            </a:r>
          </a:p>
          <a:p>
            <a:r>
              <a:t>Again – another Impact Slide!  Just a reminder – “We have an awesome product and there is a market place for what we are selling”.  </a:t>
            </a:r>
          </a:p>
          <a:p>
            <a:r>
              <a:t>Now we transition into the next point of evaluation – “the system”</a:t>
            </a:r>
          </a:p>
        </p:txBody>
      </p:sp>
    </p:spTree>
    <p:extLst>
      <p:ext uri="{BB962C8B-B14F-4D97-AF65-F5344CB8AC3E}">
        <p14:creationId xmlns:p14="http://schemas.microsoft.com/office/powerpoint/2010/main" val="1249305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xfrm>
            <a:off x="457200" y="719138"/>
            <a:ext cx="6400800" cy="3600450"/>
          </a:xfrm>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p>
            <a:pPr>
              <a:defRPr b="1" u="sng"/>
            </a:pPr>
            <a:r>
              <a:t>TRAINER’S NOTES:</a:t>
            </a:r>
          </a:p>
          <a:p>
            <a:pPr marL="184627" indent="-184627">
              <a:buSzPct val="100000"/>
              <a:buFont typeface="Arial"/>
              <a:buChar char="•"/>
            </a:pPr>
            <a:r>
              <a:t>You are not the sales, design or technical expert</a:t>
            </a:r>
          </a:p>
          <a:p>
            <a:pPr marL="184627" indent="-184627">
              <a:buSzPct val="100000"/>
              <a:buFont typeface="Arial"/>
              <a:buChar char="•"/>
            </a:pPr>
            <a:r>
              <a:t>There are professional teams that work for you who will do this heavy lifting for you</a:t>
            </a:r>
          </a:p>
        </p:txBody>
      </p:sp>
    </p:spTree>
    <p:extLst>
      <p:ext uri="{BB962C8B-B14F-4D97-AF65-F5344CB8AC3E}">
        <p14:creationId xmlns:p14="http://schemas.microsoft.com/office/powerpoint/2010/main" val="112898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xfrm>
            <a:off x="457200" y="719138"/>
            <a:ext cx="6400800" cy="3600450"/>
          </a:xfrm>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1184" indent="-181184">
              <a:buSzPct val="100000"/>
              <a:buFont typeface="Arial"/>
              <a:buChar char="•"/>
              <a:defRPr>
                <a:latin typeface="Arial"/>
                <a:ea typeface="Arial"/>
                <a:cs typeface="Arial"/>
                <a:sym typeface="Arial"/>
              </a:defRPr>
            </a:pPr>
            <a:r>
              <a:t>This is an intro of what to expect</a:t>
            </a:r>
          </a:p>
          <a:p>
            <a:pPr marL="181184" indent="-181184">
              <a:buSzPct val="100000"/>
              <a:buFont typeface="Arial"/>
              <a:buChar char="•"/>
              <a:defRPr>
                <a:latin typeface="Arial"/>
                <a:ea typeface="Arial"/>
                <a:cs typeface="Arial"/>
                <a:sym typeface="Arial"/>
              </a:defRPr>
            </a:pPr>
            <a:r>
              <a:t>Quick slide – do not go into detail</a:t>
            </a:r>
          </a:p>
        </p:txBody>
      </p:sp>
    </p:spTree>
    <p:extLst>
      <p:ext uri="{BB962C8B-B14F-4D97-AF65-F5344CB8AC3E}">
        <p14:creationId xmlns:p14="http://schemas.microsoft.com/office/powerpoint/2010/main" val="393903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r>
              <a:rPr lang="en-US" b="1" u="sng" dirty="0"/>
              <a:t>TRAINER’S NOTES:</a:t>
            </a:r>
          </a:p>
          <a:p>
            <a:pPr marL="181175" indent="-181175">
              <a:buFont typeface="Arial"/>
              <a:buChar char="•"/>
            </a:pPr>
            <a:r>
              <a:rPr lang="en-US" dirty="0"/>
              <a:t>You are not the sales, design or technical expert</a:t>
            </a:r>
          </a:p>
          <a:p>
            <a:pPr marL="181175" indent="-181175">
              <a:buFont typeface="Arial"/>
              <a:buChar char="•"/>
            </a:pPr>
            <a:r>
              <a:rPr lang="en-US" dirty="0"/>
              <a:t>There are professional</a:t>
            </a:r>
            <a:r>
              <a:rPr lang="en-US" baseline="0" dirty="0"/>
              <a:t> teams that work for you who will do this heavy lifting for you</a:t>
            </a: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253975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en-US" b="1" u="sng" dirty="0"/>
              <a:t>TRAINER’S NOTES:</a:t>
            </a:r>
          </a:p>
          <a:p>
            <a:pPr marL="171450" indent="-171450" defTabSz="497810">
              <a:buFont typeface="Arial" panose="020B0604020202020204" pitchFamily="34" charset="0"/>
              <a:buChar char="•"/>
              <a:defRPr b="1"/>
            </a:pPr>
            <a:r>
              <a:rPr dirty="0"/>
              <a:t>1 minute</a:t>
            </a:r>
          </a:p>
          <a:p>
            <a:pPr marL="171450" indent="-171450">
              <a:buFont typeface="Arial" panose="020B0604020202020204" pitchFamily="34" charset="0"/>
              <a:buChar char="•"/>
            </a:pPr>
            <a:r>
              <a:rPr dirty="0"/>
              <a:t>Shows the simple sales system.  </a:t>
            </a:r>
          </a:p>
        </p:txBody>
      </p:sp>
    </p:spTree>
    <p:extLst>
      <p:ext uri="{BB962C8B-B14F-4D97-AF65-F5344CB8AC3E}">
        <p14:creationId xmlns:p14="http://schemas.microsoft.com/office/powerpoint/2010/main" val="1145959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Shape 1669"/>
          <p:cNvSpPr>
            <a:spLocks noGrp="1" noRot="1" noChangeAspect="1"/>
          </p:cNvSpPr>
          <p:nvPr>
            <p:ph type="sldImg"/>
          </p:nvPr>
        </p:nvSpPr>
        <p:spPr>
          <a:xfrm>
            <a:off x="457200" y="719138"/>
            <a:ext cx="6400800" cy="3600450"/>
          </a:xfrm>
          <a:prstGeom prst="rect">
            <a:avLst/>
          </a:prstGeom>
        </p:spPr>
        <p:txBody>
          <a:bodyPr/>
          <a:lstStyle/>
          <a:p>
            <a:endParaRPr/>
          </a:p>
        </p:txBody>
      </p:sp>
      <p:sp>
        <p:nvSpPr>
          <p:cNvPr id="1670" name="Shape 1670"/>
          <p:cNvSpPr>
            <a:spLocks noGrp="1"/>
          </p:cNvSpPr>
          <p:nvPr>
            <p:ph type="body" sz="quarter" idx="1"/>
          </p:nvPr>
        </p:nvSpPr>
        <p:spPr>
          <a:prstGeom prst="rect">
            <a:avLst/>
          </a:prstGeom>
        </p:spPr>
        <p:txBody>
          <a:bodyPr/>
          <a:lstStyle/>
          <a:p>
            <a:r>
              <a:rPr lang="en-US" b="1" u="sng" dirty="0"/>
              <a:t>TRAINER’S NOTES:</a:t>
            </a:r>
          </a:p>
          <a:p>
            <a:pPr marL="181175" marR="0" lvl="0" indent="-181175" defTabSz="457034" eaLnBrk="1" fontAlgn="auto" latinLnBrk="0" hangingPunct="1">
              <a:lnSpc>
                <a:spcPct val="100000"/>
              </a:lnSpc>
              <a:spcBef>
                <a:spcPts val="0"/>
              </a:spcBef>
              <a:spcAft>
                <a:spcPts val="0"/>
              </a:spcAft>
              <a:buClrTx/>
              <a:buSzTx/>
              <a:buFont typeface="Arial"/>
              <a:buChar char="•"/>
              <a:tabLst/>
              <a:defRPr/>
            </a:pPr>
            <a:r>
              <a:rPr lang="en-US" dirty="0"/>
              <a:t>30 seconds</a:t>
            </a:r>
          </a:p>
          <a:p>
            <a:pPr marL="181175" marR="0" lvl="0" indent="-181175" defTabSz="457034" eaLnBrk="1" fontAlgn="auto" latinLnBrk="0" hangingPunct="1">
              <a:lnSpc>
                <a:spcPct val="100000"/>
              </a:lnSpc>
              <a:spcBef>
                <a:spcPts val="0"/>
              </a:spcBef>
              <a:spcAft>
                <a:spcPts val="0"/>
              </a:spcAft>
              <a:buClrTx/>
              <a:buSzTx/>
              <a:buFont typeface="Arial"/>
              <a:buChar char="•"/>
              <a:tabLst/>
              <a:defRPr/>
            </a:pPr>
            <a:r>
              <a:rPr lang="en-US" dirty="0"/>
              <a:t>Quick slide to acknowledge the marketplace and opportunity to do business in this industry is BOOMING.</a:t>
            </a:r>
          </a:p>
        </p:txBody>
      </p:sp>
    </p:spTree>
    <p:extLst>
      <p:ext uri="{BB962C8B-B14F-4D97-AF65-F5344CB8AC3E}">
        <p14:creationId xmlns:p14="http://schemas.microsoft.com/office/powerpoint/2010/main" val="180095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6080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en-US" b="1" u="sng" dirty="0"/>
              <a:t>TRAINER’S NOTES:</a:t>
            </a:r>
          </a:p>
          <a:p>
            <a:pPr marL="181175" indent="-181175">
              <a:buFont typeface="Arial"/>
              <a:buChar char="•"/>
            </a:pPr>
            <a:r>
              <a:rPr lang="en-US" dirty="0"/>
              <a:t>Briefly cover the options to get started as a WebCenter Owner</a:t>
            </a:r>
          </a:p>
          <a:p>
            <a:pPr defTabSz="497810">
              <a:defRPr b="1"/>
            </a:pPr>
            <a:endParaRPr dirty="0"/>
          </a:p>
        </p:txBody>
      </p:sp>
    </p:spTree>
    <p:extLst>
      <p:ext uri="{BB962C8B-B14F-4D97-AF65-F5344CB8AC3E}">
        <p14:creationId xmlns:p14="http://schemas.microsoft.com/office/powerpoint/2010/main" val="1059769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Shape 1705"/>
          <p:cNvSpPr>
            <a:spLocks noGrp="1" noRot="1" noChangeAspect="1"/>
          </p:cNvSpPr>
          <p:nvPr>
            <p:ph type="sldImg"/>
          </p:nvPr>
        </p:nvSpPr>
        <p:spPr>
          <a:xfrm>
            <a:off x="457200" y="719138"/>
            <a:ext cx="6400800" cy="3600450"/>
          </a:xfrm>
          <a:prstGeom prst="rect">
            <a:avLst/>
          </a:prstGeom>
        </p:spPr>
        <p:txBody>
          <a:bodyPr/>
          <a:lstStyle/>
          <a:p>
            <a:endParaRPr/>
          </a:p>
        </p:txBody>
      </p:sp>
      <p:sp>
        <p:nvSpPr>
          <p:cNvPr id="1706" name="Shape 1706"/>
          <p:cNvSpPr>
            <a:spLocks noGrp="1"/>
          </p:cNvSpPr>
          <p:nvPr>
            <p:ph type="body" sz="quarter" idx="1"/>
          </p:nvPr>
        </p:nvSpPr>
        <p:spPr>
          <a:prstGeom prst="rect">
            <a:avLst/>
          </a:prstGeom>
        </p:spPr>
        <p:txBody>
          <a:bodyPr/>
          <a:lstStyle/>
          <a:p>
            <a:pPr>
              <a:defRPr b="1" u="sng"/>
            </a:pPr>
            <a:r>
              <a:t>TRAINER’S NOTES:</a:t>
            </a:r>
          </a:p>
          <a:p>
            <a:pPr marL="184627" indent="-184627">
              <a:buSzPct val="100000"/>
              <a:buFont typeface="Arial"/>
              <a:buChar char="•"/>
            </a:pPr>
            <a:r>
              <a:t>Revisits the initial questions we wanted to answer for the person evaluating this as a business opportunity </a:t>
            </a:r>
          </a:p>
          <a:p>
            <a:pPr marL="184627" indent="-184627">
              <a:buSzPct val="100000"/>
              <a:buFont typeface="Arial"/>
              <a:buChar char="•"/>
            </a:pPr>
            <a:r>
              <a:t>Impact slide – hit the points hard but quickly </a:t>
            </a:r>
          </a:p>
          <a:p>
            <a:endParaRPr/>
          </a:p>
          <a:p>
            <a:endParaRPr/>
          </a:p>
        </p:txBody>
      </p:sp>
    </p:spTree>
    <p:extLst>
      <p:ext uri="{BB962C8B-B14F-4D97-AF65-F5344CB8AC3E}">
        <p14:creationId xmlns:p14="http://schemas.microsoft.com/office/powerpoint/2010/main" val="317072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1175" indent="-181175">
              <a:buFont typeface="Arial"/>
              <a:buChar char="•"/>
            </a:pPr>
            <a:r>
              <a:rPr lang="en-US">
                <a:latin typeface="Arial" pitchFamily="34" charset="0"/>
              </a:rPr>
              <a:t>Self explanatory </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36</a:t>
            </a:fld>
            <a:endParaRPr lang="en-US" dirty="0"/>
          </a:p>
        </p:txBody>
      </p:sp>
    </p:spTree>
    <p:extLst>
      <p:ext uri="{BB962C8B-B14F-4D97-AF65-F5344CB8AC3E}">
        <p14:creationId xmlns:p14="http://schemas.microsoft.com/office/powerpoint/2010/main" val="195224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eaLnBrk="1" hangingPunct="1">
              <a:buFontTx/>
              <a:buChar char="•"/>
            </a:pPr>
            <a:r>
              <a:rPr lang="en-US" dirty="0">
                <a:latin typeface="Arial" pitchFamily="34" charset="0"/>
              </a:rPr>
              <a:t>Here are some talking points:</a:t>
            </a:r>
          </a:p>
          <a:p>
            <a:pPr lvl="1" eaLnBrk="1" hangingPunct="1">
              <a:buFontTx/>
              <a:buChar char="•"/>
            </a:pPr>
            <a:r>
              <a:rPr lang="en-US" baseline="0" dirty="0">
                <a:latin typeface="Arial" pitchFamily="34" charset="0"/>
              </a:rPr>
              <a:t> We are all consumers of websites in our every day lives.  Think about where you read your news, socialize etc.  </a:t>
            </a:r>
          </a:p>
          <a:p>
            <a:pPr lvl="1" eaLnBrk="1" hangingPunct="1">
              <a:buFontTx/>
              <a:buChar char="•"/>
            </a:pPr>
            <a:r>
              <a:rPr lang="en-US" baseline="0" dirty="0">
                <a:latin typeface="Arial" pitchFamily="34" charset="0"/>
              </a:rPr>
              <a:t> Would you agree that people are plugged in and get much of their information online?</a:t>
            </a:r>
          </a:p>
          <a:p>
            <a:pPr lvl="1" eaLnBrk="1" hangingPunct="1">
              <a:buFontTx/>
              <a:buChar char="•"/>
            </a:pPr>
            <a:r>
              <a:rPr lang="en-US" baseline="0" dirty="0">
                <a:latin typeface="Arial" pitchFamily="34" charset="0"/>
              </a:rPr>
              <a:t> Businesses need to be online so they can interact with their customers and potential customers</a:t>
            </a:r>
          </a:p>
          <a:p>
            <a:pPr lvl="1" eaLnBrk="1" hangingPunct="1">
              <a:buFontTx/>
              <a:buChar char="•"/>
            </a:pPr>
            <a:r>
              <a:rPr lang="en-US" baseline="0" dirty="0">
                <a:latin typeface="Arial" pitchFamily="34" charset="0"/>
              </a:rPr>
              <a:t> Customers have an expectation to be able to browse websites for products, information and services</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191753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84618" indent="-184618">
              <a:buFont typeface="Arial"/>
              <a:buChar char="•"/>
            </a:pPr>
            <a:r>
              <a:rPr lang="en-US" dirty="0">
                <a:latin typeface="Arial" pitchFamily="34" charset="0"/>
              </a:rPr>
              <a:t>Again, it’s about using phrases which help set the stage for the larger context of your partnership, so it’s all about “we” not “I”.</a:t>
            </a:r>
            <a:endParaRPr lang="en-US" b="1" u="sng" dirty="0">
              <a:latin typeface="Arial" pitchFamily="34" charset="0"/>
            </a:endParaRP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p14="http://schemas.microsoft.com/office/powerpoint/2010/main" val="76021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Shape 1183"/>
          <p:cNvSpPr>
            <a:spLocks noGrp="1" noRot="1" noChangeAspect="1"/>
          </p:cNvSpPr>
          <p:nvPr>
            <p:ph type="sldImg"/>
          </p:nvPr>
        </p:nvSpPr>
        <p:spPr>
          <a:xfrm>
            <a:off x="457200" y="719138"/>
            <a:ext cx="6400800" cy="3600450"/>
          </a:xfrm>
          <a:prstGeom prst="rect">
            <a:avLst/>
          </a:prstGeom>
        </p:spPr>
        <p:txBody>
          <a:bodyPr/>
          <a:lstStyle/>
          <a:p>
            <a:endParaRPr/>
          </a:p>
        </p:txBody>
      </p:sp>
      <p:sp>
        <p:nvSpPr>
          <p:cNvPr id="1184" name="Shape 1184"/>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marL="188134" indent="-188134">
              <a:buSzPct val="100000"/>
              <a:buFont typeface="Arial"/>
              <a:buChar char="•"/>
              <a:defRPr>
                <a:latin typeface="Arial"/>
                <a:ea typeface="Arial"/>
                <a:cs typeface="Arial"/>
                <a:sym typeface="Arial"/>
              </a:defRPr>
            </a:pPr>
            <a:r>
              <a:t>Remember, it’s a strategic partnership.  We are all in business for ourselves, but not by ourselves.  You partner with two powerful companies as part of your business model, Market America Worldwide which provides logistical and business development support and maWebCenters who provides the technology support and customer service</a:t>
            </a:r>
          </a:p>
          <a:p>
            <a:pPr marL="188134" indent="-188134">
              <a:buSzPct val="100000"/>
              <a:buFont typeface="Arial"/>
              <a:buChar char="•"/>
              <a:defRPr>
                <a:latin typeface="Arial"/>
                <a:ea typeface="Arial"/>
                <a:cs typeface="Arial"/>
                <a:sym typeface="Arial"/>
              </a:defRPr>
            </a:pPr>
            <a:r>
              <a:t>Many companies these days rely on strategic partnerships to become stronger and have better longevity and success, you are doing the same thing but within </a:t>
            </a:r>
          </a:p>
          <a:p>
            <a:pPr marL="188134" indent="-188134">
              <a:buSzPct val="100000"/>
              <a:buFont typeface="Arial"/>
              <a:buChar char="•"/>
              <a:defRPr>
                <a:latin typeface="Arial"/>
                <a:ea typeface="Arial"/>
                <a:cs typeface="Arial"/>
                <a:sym typeface="Arial"/>
              </a:defRPr>
            </a:pPr>
            <a:r>
              <a:t>Together we are helping small- medium sized businesses grow their business while simultaneously growing our own. </a:t>
            </a:r>
          </a:p>
        </p:txBody>
      </p:sp>
    </p:spTree>
    <p:extLst>
      <p:ext uri="{BB962C8B-B14F-4D97-AF65-F5344CB8AC3E}">
        <p14:creationId xmlns:p14="http://schemas.microsoft.com/office/powerpoint/2010/main" val="138427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727075"/>
            <a:ext cx="6461125" cy="3633788"/>
          </a:xfrm>
        </p:spPr>
      </p:sp>
      <p:sp>
        <p:nvSpPr>
          <p:cNvPr id="3" name="Notes Placeholder 2"/>
          <p:cNvSpPr>
            <a:spLocks noGrp="1"/>
          </p:cNvSpPr>
          <p:nvPr>
            <p:ph type="body" idx="1"/>
          </p:nvPr>
        </p:nvSpPr>
        <p:spPr/>
        <p:txBody>
          <a:bodyPr lIns="94846" tIns="47422" rIns="94846" bIns="47422"/>
          <a:lstStyle/>
          <a:p>
            <a:pPr eaLnBrk="1" hangingPunct="1"/>
            <a:r>
              <a:rPr lang="en-US" b="1" u="sng" dirty="0">
                <a:latin typeface="Arial" pitchFamily="34" charset="0"/>
              </a:rPr>
              <a:t>TRAINER’S NOTES:</a:t>
            </a:r>
          </a:p>
          <a:p>
            <a:pPr marL="190172" indent="-190172">
              <a:buFont typeface="Arial"/>
              <a:buChar char="•"/>
            </a:pPr>
            <a:r>
              <a:rPr lang="en-US" dirty="0"/>
              <a:t>Our solution offers</a:t>
            </a:r>
            <a:r>
              <a:rPr lang="en-US" baseline="0" dirty="0"/>
              <a:t> professional, affordable solutions to being effective online </a:t>
            </a:r>
          </a:p>
          <a:p>
            <a:pPr marL="190172" indent="-190172">
              <a:buFont typeface="Arial"/>
              <a:buChar char="•"/>
            </a:pPr>
            <a:r>
              <a:rPr lang="en-US" baseline="0" dirty="0"/>
              <a:t>We know it’s overwhelming, and are proud to offer simplicity back into your life so you can focus on more important things, like running your business</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100067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a:spLocks noGrp="1" noRot="1" noChangeAspect="1"/>
          </p:cNvSpPr>
          <p:nvPr>
            <p:ph type="sldImg"/>
          </p:nvPr>
        </p:nvSpPr>
        <p:spPr>
          <a:xfrm>
            <a:off x="457200" y="719138"/>
            <a:ext cx="6400800" cy="3600450"/>
          </a:xfrm>
          <a:prstGeom prst="rect">
            <a:avLst/>
          </a:prstGeom>
        </p:spPr>
        <p:txBody>
          <a:bodyPr/>
          <a:lstStyle/>
          <a:p>
            <a:endParaRPr/>
          </a:p>
        </p:txBody>
      </p:sp>
      <p:sp>
        <p:nvSpPr>
          <p:cNvPr id="1219" name="Shape 1219"/>
          <p:cNvSpPr>
            <a:spLocks noGrp="1"/>
          </p:cNvSpPr>
          <p:nvPr>
            <p:ph type="body" sz="quarter" idx="1"/>
          </p:nvPr>
        </p:nvSpPr>
        <p:spPr>
          <a:prstGeom prst="rect">
            <a:avLst/>
          </a:prstGeom>
        </p:spPr>
        <p:txBody>
          <a:bodyPr/>
          <a:lstStyle/>
          <a:p>
            <a:pPr>
              <a:defRPr b="1" u="sng">
                <a:latin typeface="Arial"/>
                <a:ea typeface="Arial"/>
                <a:cs typeface="Arial"/>
                <a:sym typeface="Arial"/>
              </a:defRPr>
            </a:pPr>
            <a:r>
              <a:t>TRAINER’S NOTES:</a:t>
            </a:r>
          </a:p>
          <a:p>
            <a:pPr>
              <a:buSzPct val="100000"/>
              <a:buChar char="•"/>
              <a:defRPr>
                <a:latin typeface="Arial"/>
                <a:ea typeface="Arial"/>
                <a:cs typeface="Arial"/>
                <a:sym typeface="Arial"/>
              </a:defRPr>
            </a:pPr>
            <a:r>
              <a:t> Introduce the concept of online marketing strategy verses just a website </a:t>
            </a:r>
          </a:p>
        </p:txBody>
      </p:sp>
    </p:spTree>
    <p:extLst>
      <p:ext uri="{BB962C8B-B14F-4D97-AF65-F5344CB8AC3E}">
        <p14:creationId xmlns:p14="http://schemas.microsoft.com/office/powerpoint/2010/main" val="131581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defTabSz="984840">
              <a:defRPr/>
            </a:pPr>
            <a:r>
              <a:rPr lang="en-US" b="1" dirty="0"/>
              <a:t>Trainers Notes:</a:t>
            </a:r>
          </a:p>
          <a:p>
            <a:pPr marL="184657" indent="-184657" defTabSz="984840">
              <a:buFont typeface="Arial"/>
              <a:buChar char="•"/>
              <a:defRPr/>
            </a:pPr>
            <a:r>
              <a:rPr lang="en-US" dirty="0"/>
              <a:t>This</a:t>
            </a:r>
            <a:r>
              <a:rPr lang="en-US" baseline="0" dirty="0"/>
              <a:t> is just an intro slide – The goal here is to get them excited about what we are going to talk about. </a:t>
            </a:r>
          </a:p>
          <a:p>
            <a:pPr marL="184657" indent="-184657" defTabSz="984840">
              <a:buFont typeface="Arial"/>
              <a:buChar char="•"/>
              <a:defRPr/>
            </a:pPr>
            <a:r>
              <a:rPr lang="en-US" baseline="0" dirty="0"/>
              <a:t> In brief, cover the big topics “Websites, Marketing Tools, Unlimited, Support, Security)  </a:t>
            </a:r>
          </a:p>
          <a:p>
            <a:pPr marL="184657" indent="-184657" defTabSz="984840">
              <a:buFont typeface="Arial"/>
              <a:buChar char="•"/>
              <a:defRPr/>
            </a:pPr>
            <a:r>
              <a:rPr lang="en-US" baseline="0" dirty="0"/>
              <a:t>The goal is to paint a simple picture of how all –inclusive our solution actually is / Instill confidence in the product. </a:t>
            </a:r>
          </a:p>
          <a:p>
            <a:pPr marL="184657" indent="-184657" defTabSz="984840">
              <a:buFont typeface="Arial"/>
              <a:buChar char="•"/>
              <a:defRPr/>
            </a:pPr>
            <a:r>
              <a:rPr lang="en-US" baseline="0" dirty="0"/>
              <a:t>Spend 1 minute or less on this slide – the details are coming up!</a:t>
            </a:r>
          </a:p>
          <a:p>
            <a:pPr defTabSz="984840">
              <a:defRPr/>
            </a:pPr>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B82DCF3E-B345-4BBB-A9FD-3405EF5B901A}"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55058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34"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69" indent="0" algn="ctr">
              <a:buNone/>
              <a:defRPr>
                <a:solidFill>
                  <a:schemeClr val="tx1">
                    <a:tint val="75000"/>
                  </a:schemeClr>
                </a:solidFill>
              </a:defRPr>
            </a:lvl5pPr>
            <a:lvl6pPr marL="2285202" indent="0" algn="ctr">
              <a:buNone/>
              <a:defRPr>
                <a:solidFill>
                  <a:schemeClr val="tx1">
                    <a:tint val="75000"/>
                  </a:schemeClr>
                </a:solidFill>
              </a:defRPr>
            </a:lvl6pPr>
            <a:lvl7pPr marL="2742236" indent="0" algn="ctr">
              <a:buNone/>
              <a:defRPr>
                <a:solidFill>
                  <a:schemeClr val="tx1">
                    <a:tint val="75000"/>
                  </a:schemeClr>
                </a:solidFill>
              </a:defRPr>
            </a:lvl7pPr>
            <a:lvl8pPr marL="3199280" indent="0" algn="ctr">
              <a:buNone/>
              <a:defRPr>
                <a:solidFill>
                  <a:schemeClr val="tx1">
                    <a:tint val="75000"/>
                  </a:schemeClr>
                </a:solidFill>
              </a:defRPr>
            </a:lvl8pPr>
            <a:lvl9pPr marL="36563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504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581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0518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8298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7" y="1151335"/>
            <a:ext cx="4041775"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2948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1283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965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25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34" indent="0">
              <a:buNone/>
              <a:defRPr sz="2800"/>
            </a:lvl2pPr>
            <a:lvl3pPr marL="914085" indent="0">
              <a:buNone/>
              <a:defRPr sz="2400"/>
            </a:lvl3pPr>
            <a:lvl4pPr marL="1371124" indent="0">
              <a:buNone/>
              <a:defRPr sz="2000"/>
            </a:lvl4pPr>
            <a:lvl5pPr marL="1828169" indent="0">
              <a:buNone/>
              <a:defRPr sz="2000"/>
            </a:lvl5pPr>
            <a:lvl6pPr marL="2285202" indent="0">
              <a:buNone/>
              <a:defRPr sz="2000"/>
            </a:lvl6pPr>
            <a:lvl7pPr marL="2742236" indent="0">
              <a:buNone/>
              <a:defRPr sz="2000"/>
            </a:lvl7pPr>
            <a:lvl8pPr marL="3199280" indent="0">
              <a:buNone/>
              <a:defRPr sz="2000"/>
            </a:lvl8pPr>
            <a:lvl9pPr marL="3656320" indent="0">
              <a:buNone/>
              <a:defRPr sz="2000"/>
            </a:lvl9pPr>
          </a:lstStyle>
          <a:p>
            <a:endParaRPr lang="en-US" dirty="0"/>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520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67396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0087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7385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21067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69614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2594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27815342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1725250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774018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4278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2018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4750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462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17763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5286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65998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6"/>
            <a:ext cx="4629150" cy="3655219"/>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5975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6257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3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47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8997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08615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404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7172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4637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3356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920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88606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89437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528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5236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1619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6634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6558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04825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30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9081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51312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1950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876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48525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7200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6187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37554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6920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13781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84326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899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34606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6384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29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06023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15481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93954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54504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0992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4441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9511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92238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8044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40072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531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49189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64960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8797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7442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79581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6485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5863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015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035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97835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379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1786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26444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643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95511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14216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2103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4171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9010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3420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35535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70501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94063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98289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2/20/2019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83570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5153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3885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8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265287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570039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66609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9413291"/>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283086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5515698"/>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457781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2" y="204786"/>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3"/>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2" y="1076328"/>
            <a:ext cx="3008315" cy="3518297"/>
          </a:xfrm>
          <a:prstGeom prst="rect">
            <a:avLst/>
          </a:prstGeom>
        </p:spPr>
        <p:txBody>
          <a:body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2314363"/>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2" name="Shape 82"/>
          <p:cNvSpPr>
            <a:spLocks noGrp="1"/>
          </p:cNvSpPr>
          <p:nvPr>
            <p:ph type="body" sz="quarter" idx="1"/>
          </p:nvPr>
        </p:nvSpPr>
        <p:spPr>
          <a:xfrm>
            <a:off x="1792288" y="4025508"/>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244487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737696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2"/>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055801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 name="Shape 11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0526122"/>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21" name="Shape 12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1424682"/>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32" name="Shape 13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7631162"/>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43" name="Shape 14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4760432"/>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54" name="Shape 15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431669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65" name="Shape 1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9114412"/>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77" name="Shape 17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2041915"/>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89" name="Shape 18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0584798"/>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01" name="Shape 20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59360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13" name="Shape 21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544884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25" name="Shape 22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8157049"/>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37" name="Shape 23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180373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49" name="Shape 24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528443"/>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61" name="Shape 26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805157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73" name="Shape 27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5783556"/>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85" name="Shape 28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6828052"/>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97" name="Shape 29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140699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09" name="Shape 30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044434"/>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21" name="Shape 32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56446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33" name="Shape 33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9210220"/>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45" name="Shape 34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214319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57" name="Shape 35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958642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69" name="Shape 36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1420320"/>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81" name="Shape 38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018147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93" name="Shape 39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1941946"/>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05" name="Shape 40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803835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17" name="Shape 41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8235714"/>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29" name="Shape 42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8856587"/>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41" name="Shape 44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108840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53" name="Shape 45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584525"/>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65" name="Shape 4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3818498"/>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77" name="Shape 47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4172802"/>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89" name="Shape 48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9400589"/>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01" name="Shape 50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214980"/>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13" name="Shape 51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7362580"/>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25" name="Shape 52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8358559"/>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37" name="Shape 53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9337950"/>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49" name="Shape 54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510253"/>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6"/>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4200547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Title Text</a:t>
            </a:r>
          </a:p>
        </p:txBody>
      </p:sp>
      <p:sp>
        <p:nvSpPr>
          <p:cNvPr id="576" name="Shape 57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8556316"/>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6645404"/>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8876578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9151934"/>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5068859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11771274"/>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6"/>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5"/>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4" y="1076328"/>
            <a:ext cx="3008315" cy="3518297"/>
          </a:xfrm>
          <a:prstGeom prst="rect">
            <a:avLst/>
          </a:prstGeom>
        </p:spPr>
        <p:txBody>
          <a:body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71103081"/>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637" name="Shape 637"/>
          <p:cNvSpPr>
            <a:spLocks noGrp="1"/>
          </p:cNvSpPr>
          <p:nvPr>
            <p:ph type="body" sz="quarter" idx="1"/>
          </p:nvPr>
        </p:nvSpPr>
        <p:spPr>
          <a:xfrm>
            <a:off x="1792288" y="4025510"/>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41684841"/>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23351769"/>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2"/>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808721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65" name="Shape 6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2894130"/>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76" name="Shape 67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841888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87" name="Shape 68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3758543"/>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98" name="Shape 69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917019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09" name="Shape 70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735490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20" name="Shape 72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6376718"/>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31" name="Shape 73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538083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42" name="Shape 74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5550480"/>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53" name="Shape 75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361504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64" name="Shape 76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25022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75" name="Shape 77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7458603"/>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86" name="Shape 78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1815891"/>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97" name="Shape 79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1201120"/>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08" name="Shape 80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8519974"/>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19" name="Shape 81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44265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30" name="Shape 83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135427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41" name="Shape 84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5197334"/>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52" name="Shape 85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443876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63" name="Shape 86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0270549"/>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74" name="Shape 87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65868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85" name="Shape 88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370866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96" name="Shape 89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0326371"/>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07" name="Shape 90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042779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18" name="Shape 91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5435940"/>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29" name="Shape 92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8139360"/>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40" name="Shape 94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8753590"/>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51" name="Shape 95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5152377"/>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62" name="Shape 96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560609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73" name="Shape 97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596530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84" name="Shape 98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551946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95" name="Shape 99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6597327"/>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06" name="Shape 100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0631146"/>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17" name="Shape 101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3990514"/>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28" name="Shape 102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8147679"/>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39" name="Shape 103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6897113"/>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50" name="Shape 105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0737904"/>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61" name="Shape 106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843663"/>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72" name="Shape 107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2242752"/>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83" name="Shape 108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8338771"/>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94" name="Shape 109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79038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5" name="Shape 110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236763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3499713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240991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67268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25837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6986279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566026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282970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372870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0142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320151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2/20/2019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772075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710246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35236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968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theme" Target="../theme/theme10.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2.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3.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5.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6.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theme" Target="../theme/theme7.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8.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225.xml"/><Relationship Id="rId21" Type="http://schemas.openxmlformats.org/officeDocument/2006/relationships/slideLayout" Target="../slideLayouts/slideLayout220.xml"/><Relationship Id="rId42" Type="http://schemas.openxmlformats.org/officeDocument/2006/relationships/slideLayout" Target="../slideLayouts/slideLayout241.xml"/><Relationship Id="rId47" Type="http://schemas.openxmlformats.org/officeDocument/2006/relationships/slideLayout" Target="../slideLayouts/slideLayout246.xml"/><Relationship Id="rId63" Type="http://schemas.openxmlformats.org/officeDocument/2006/relationships/slideLayout" Target="../slideLayouts/slideLayout262.xml"/><Relationship Id="rId68" Type="http://schemas.openxmlformats.org/officeDocument/2006/relationships/slideLayout" Target="../slideLayouts/slideLayout267.xml"/><Relationship Id="rId84" Type="http://schemas.openxmlformats.org/officeDocument/2006/relationships/slideLayout" Target="../slideLayouts/slideLayout283.xml"/><Relationship Id="rId89" Type="http://schemas.openxmlformats.org/officeDocument/2006/relationships/slideLayout" Target="../slideLayouts/slideLayout288.xml"/><Relationship Id="rId16" Type="http://schemas.openxmlformats.org/officeDocument/2006/relationships/slideLayout" Target="../slideLayouts/slideLayout215.xml"/><Relationship Id="rId11" Type="http://schemas.openxmlformats.org/officeDocument/2006/relationships/slideLayout" Target="../slideLayouts/slideLayout210.xml"/><Relationship Id="rId32" Type="http://schemas.openxmlformats.org/officeDocument/2006/relationships/slideLayout" Target="../slideLayouts/slideLayout231.xml"/><Relationship Id="rId37" Type="http://schemas.openxmlformats.org/officeDocument/2006/relationships/slideLayout" Target="../slideLayouts/slideLayout236.xml"/><Relationship Id="rId53" Type="http://schemas.openxmlformats.org/officeDocument/2006/relationships/slideLayout" Target="../slideLayouts/slideLayout252.xml"/><Relationship Id="rId58" Type="http://schemas.openxmlformats.org/officeDocument/2006/relationships/slideLayout" Target="../slideLayouts/slideLayout257.xml"/><Relationship Id="rId74" Type="http://schemas.openxmlformats.org/officeDocument/2006/relationships/slideLayout" Target="../slideLayouts/slideLayout273.xml"/><Relationship Id="rId79" Type="http://schemas.openxmlformats.org/officeDocument/2006/relationships/slideLayout" Target="../slideLayouts/slideLayout278.xml"/><Relationship Id="rId102" Type="http://schemas.openxmlformats.org/officeDocument/2006/relationships/theme" Target="../theme/theme9.xml"/><Relationship Id="rId5" Type="http://schemas.openxmlformats.org/officeDocument/2006/relationships/slideLayout" Target="../slideLayouts/slideLayout204.xml"/><Relationship Id="rId90" Type="http://schemas.openxmlformats.org/officeDocument/2006/relationships/slideLayout" Target="../slideLayouts/slideLayout289.xml"/><Relationship Id="rId95" Type="http://schemas.openxmlformats.org/officeDocument/2006/relationships/slideLayout" Target="../slideLayouts/slideLayout294.xml"/><Relationship Id="rId22" Type="http://schemas.openxmlformats.org/officeDocument/2006/relationships/slideLayout" Target="../slideLayouts/slideLayout221.xml"/><Relationship Id="rId27" Type="http://schemas.openxmlformats.org/officeDocument/2006/relationships/slideLayout" Target="../slideLayouts/slideLayout226.xml"/><Relationship Id="rId43" Type="http://schemas.openxmlformats.org/officeDocument/2006/relationships/slideLayout" Target="../slideLayouts/slideLayout242.xml"/><Relationship Id="rId48" Type="http://schemas.openxmlformats.org/officeDocument/2006/relationships/slideLayout" Target="../slideLayouts/slideLayout247.xml"/><Relationship Id="rId64" Type="http://schemas.openxmlformats.org/officeDocument/2006/relationships/slideLayout" Target="../slideLayouts/slideLayout263.xml"/><Relationship Id="rId69" Type="http://schemas.openxmlformats.org/officeDocument/2006/relationships/slideLayout" Target="../slideLayouts/slideLayout268.xml"/><Relationship Id="rId80" Type="http://schemas.openxmlformats.org/officeDocument/2006/relationships/slideLayout" Target="../slideLayouts/slideLayout279.xml"/><Relationship Id="rId85" Type="http://schemas.openxmlformats.org/officeDocument/2006/relationships/slideLayout" Target="../slideLayouts/slideLayout284.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slideLayout" Target="../slideLayouts/slideLayout224.xml"/><Relationship Id="rId33" Type="http://schemas.openxmlformats.org/officeDocument/2006/relationships/slideLayout" Target="../slideLayouts/slideLayout232.xml"/><Relationship Id="rId38" Type="http://schemas.openxmlformats.org/officeDocument/2006/relationships/slideLayout" Target="../slideLayouts/slideLayout237.xml"/><Relationship Id="rId46" Type="http://schemas.openxmlformats.org/officeDocument/2006/relationships/slideLayout" Target="../slideLayouts/slideLayout245.xml"/><Relationship Id="rId59" Type="http://schemas.openxmlformats.org/officeDocument/2006/relationships/slideLayout" Target="../slideLayouts/slideLayout258.xml"/><Relationship Id="rId67" Type="http://schemas.openxmlformats.org/officeDocument/2006/relationships/slideLayout" Target="../slideLayouts/slideLayout266.xml"/><Relationship Id="rId20" Type="http://schemas.openxmlformats.org/officeDocument/2006/relationships/slideLayout" Target="../slideLayouts/slideLayout219.xml"/><Relationship Id="rId41" Type="http://schemas.openxmlformats.org/officeDocument/2006/relationships/slideLayout" Target="../slideLayouts/slideLayout240.xml"/><Relationship Id="rId54" Type="http://schemas.openxmlformats.org/officeDocument/2006/relationships/slideLayout" Target="../slideLayouts/slideLayout253.xml"/><Relationship Id="rId62" Type="http://schemas.openxmlformats.org/officeDocument/2006/relationships/slideLayout" Target="../slideLayouts/slideLayout261.xml"/><Relationship Id="rId70" Type="http://schemas.openxmlformats.org/officeDocument/2006/relationships/slideLayout" Target="../slideLayouts/slideLayout269.xml"/><Relationship Id="rId75" Type="http://schemas.openxmlformats.org/officeDocument/2006/relationships/slideLayout" Target="../slideLayouts/slideLayout274.xml"/><Relationship Id="rId83" Type="http://schemas.openxmlformats.org/officeDocument/2006/relationships/slideLayout" Target="../slideLayouts/slideLayout282.xml"/><Relationship Id="rId88" Type="http://schemas.openxmlformats.org/officeDocument/2006/relationships/slideLayout" Target="../slideLayouts/slideLayout287.xml"/><Relationship Id="rId91" Type="http://schemas.openxmlformats.org/officeDocument/2006/relationships/slideLayout" Target="../slideLayouts/slideLayout290.xml"/><Relationship Id="rId96" Type="http://schemas.openxmlformats.org/officeDocument/2006/relationships/slideLayout" Target="../slideLayouts/slideLayout295.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slideLayout" Target="../slideLayouts/slideLayout227.xml"/><Relationship Id="rId36" Type="http://schemas.openxmlformats.org/officeDocument/2006/relationships/slideLayout" Target="../slideLayouts/slideLayout235.xml"/><Relationship Id="rId49" Type="http://schemas.openxmlformats.org/officeDocument/2006/relationships/slideLayout" Target="../slideLayouts/slideLayout248.xml"/><Relationship Id="rId57" Type="http://schemas.openxmlformats.org/officeDocument/2006/relationships/slideLayout" Target="../slideLayouts/slideLayout256.xml"/><Relationship Id="rId10" Type="http://schemas.openxmlformats.org/officeDocument/2006/relationships/slideLayout" Target="../slideLayouts/slideLayout209.xml"/><Relationship Id="rId31" Type="http://schemas.openxmlformats.org/officeDocument/2006/relationships/slideLayout" Target="../slideLayouts/slideLayout230.xml"/><Relationship Id="rId44" Type="http://schemas.openxmlformats.org/officeDocument/2006/relationships/slideLayout" Target="../slideLayouts/slideLayout243.xml"/><Relationship Id="rId52" Type="http://schemas.openxmlformats.org/officeDocument/2006/relationships/slideLayout" Target="../slideLayouts/slideLayout251.xml"/><Relationship Id="rId60" Type="http://schemas.openxmlformats.org/officeDocument/2006/relationships/slideLayout" Target="../slideLayouts/slideLayout259.xml"/><Relationship Id="rId65" Type="http://schemas.openxmlformats.org/officeDocument/2006/relationships/slideLayout" Target="../slideLayouts/slideLayout264.xml"/><Relationship Id="rId73" Type="http://schemas.openxmlformats.org/officeDocument/2006/relationships/slideLayout" Target="../slideLayouts/slideLayout272.xml"/><Relationship Id="rId78" Type="http://schemas.openxmlformats.org/officeDocument/2006/relationships/slideLayout" Target="../slideLayouts/slideLayout277.xml"/><Relationship Id="rId81" Type="http://schemas.openxmlformats.org/officeDocument/2006/relationships/slideLayout" Target="../slideLayouts/slideLayout280.xml"/><Relationship Id="rId86" Type="http://schemas.openxmlformats.org/officeDocument/2006/relationships/slideLayout" Target="../slideLayouts/slideLayout285.xml"/><Relationship Id="rId94" Type="http://schemas.openxmlformats.org/officeDocument/2006/relationships/slideLayout" Target="../slideLayouts/slideLayout293.xml"/><Relationship Id="rId99" Type="http://schemas.openxmlformats.org/officeDocument/2006/relationships/slideLayout" Target="../slideLayouts/slideLayout298.xml"/><Relationship Id="rId101" Type="http://schemas.openxmlformats.org/officeDocument/2006/relationships/slideLayout" Target="../slideLayouts/slideLayout300.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9" Type="http://schemas.openxmlformats.org/officeDocument/2006/relationships/slideLayout" Target="../slideLayouts/slideLayout238.xml"/><Relationship Id="rId34" Type="http://schemas.openxmlformats.org/officeDocument/2006/relationships/slideLayout" Target="../slideLayouts/slideLayout233.xml"/><Relationship Id="rId50" Type="http://schemas.openxmlformats.org/officeDocument/2006/relationships/slideLayout" Target="../slideLayouts/slideLayout249.xml"/><Relationship Id="rId55" Type="http://schemas.openxmlformats.org/officeDocument/2006/relationships/slideLayout" Target="../slideLayouts/slideLayout254.xml"/><Relationship Id="rId76" Type="http://schemas.openxmlformats.org/officeDocument/2006/relationships/slideLayout" Target="../slideLayouts/slideLayout275.xml"/><Relationship Id="rId97" Type="http://schemas.openxmlformats.org/officeDocument/2006/relationships/slideLayout" Target="../slideLayouts/slideLayout296.xml"/><Relationship Id="rId7" Type="http://schemas.openxmlformats.org/officeDocument/2006/relationships/slideLayout" Target="../slideLayouts/slideLayout206.xml"/><Relationship Id="rId71" Type="http://schemas.openxmlformats.org/officeDocument/2006/relationships/slideLayout" Target="../slideLayouts/slideLayout270.xml"/><Relationship Id="rId92" Type="http://schemas.openxmlformats.org/officeDocument/2006/relationships/slideLayout" Target="../slideLayouts/slideLayout291.xml"/><Relationship Id="rId2" Type="http://schemas.openxmlformats.org/officeDocument/2006/relationships/slideLayout" Target="../slideLayouts/slideLayout201.xml"/><Relationship Id="rId29" Type="http://schemas.openxmlformats.org/officeDocument/2006/relationships/slideLayout" Target="../slideLayouts/slideLayout228.xml"/><Relationship Id="rId24" Type="http://schemas.openxmlformats.org/officeDocument/2006/relationships/slideLayout" Target="../slideLayouts/slideLayout223.xml"/><Relationship Id="rId40" Type="http://schemas.openxmlformats.org/officeDocument/2006/relationships/slideLayout" Target="../slideLayouts/slideLayout239.xml"/><Relationship Id="rId45" Type="http://schemas.openxmlformats.org/officeDocument/2006/relationships/slideLayout" Target="../slideLayouts/slideLayout244.xml"/><Relationship Id="rId66" Type="http://schemas.openxmlformats.org/officeDocument/2006/relationships/slideLayout" Target="../slideLayouts/slideLayout265.xml"/><Relationship Id="rId87" Type="http://schemas.openxmlformats.org/officeDocument/2006/relationships/slideLayout" Target="../slideLayouts/slideLayout286.xml"/><Relationship Id="rId61" Type="http://schemas.openxmlformats.org/officeDocument/2006/relationships/slideLayout" Target="../slideLayouts/slideLayout260.xml"/><Relationship Id="rId82" Type="http://schemas.openxmlformats.org/officeDocument/2006/relationships/slideLayout" Target="../slideLayouts/slideLayout281.xml"/><Relationship Id="rId19" Type="http://schemas.openxmlformats.org/officeDocument/2006/relationships/slideLayout" Target="../slideLayouts/slideLayout218.xml"/><Relationship Id="rId14" Type="http://schemas.openxmlformats.org/officeDocument/2006/relationships/slideLayout" Target="../slideLayouts/slideLayout213.xml"/><Relationship Id="rId30" Type="http://schemas.openxmlformats.org/officeDocument/2006/relationships/slideLayout" Target="../slideLayouts/slideLayout229.xml"/><Relationship Id="rId35" Type="http://schemas.openxmlformats.org/officeDocument/2006/relationships/slideLayout" Target="../slideLayouts/slideLayout234.xml"/><Relationship Id="rId56" Type="http://schemas.openxmlformats.org/officeDocument/2006/relationships/slideLayout" Target="../slideLayouts/slideLayout255.xml"/><Relationship Id="rId77" Type="http://schemas.openxmlformats.org/officeDocument/2006/relationships/slideLayout" Target="../slideLayouts/slideLayout276.xml"/><Relationship Id="rId100" Type="http://schemas.openxmlformats.org/officeDocument/2006/relationships/slideLayout" Target="../slideLayouts/slideLayout299.xml"/><Relationship Id="rId8" Type="http://schemas.openxmlformats.org/officeDocument/2006/relationships/slideLayout" Target="../slideLayouts/slideLayout207.xml"/><Relationship Id="rId51" Type="http://schemas.openxmlformats.org/officeDocument/2006/relationships/slideLayout" Target="../slideLayouts/slideLayout250.xml"/><Relationship Id="rId72" Type="http://schemas.openxmlformats.org/officeDocument/2006/relationships/slideLayout" Target="../slideLayouts/slideLayout271.xml"/><Relationship Id="rId93" Type="http://schemas.openxmlformats.org/officeDocument/2006/relationships/slideLayout" Target="../slideLayouts/slideLayout292.xml"/><Relationship Id="rId98" Type="http://schemas.openxmlformats.org/officeDocument/2006/relationships/slideLayout" Target="../slideLayouts/slideLayout297.xml"/><Relationship Id="rId3"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FCE6273-A319-479D-9063-91E74A0B2C54}" type="datetimeFigureOut">
              <a:rPr lang="en-US" smtClean="0">
                <a:solidFill>
                  <a:prstClr val="black">
                    <a:tint val="75000"/>
                  </a:prstClr>
                </a:solidFill>
                <a:latin typeface="Calibri"/>
              </a:rPr>
              <a:pPr defTabSz="914400"/>
              <a:t>2/20/2019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6335ADA-BCDA-4F8F-8D46-03EB2091062D}"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47875559"/>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2" tIns="45706" rIns="91412" bIns="4570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12" tIns="45706" rIns="91412"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12" tIns="45706" rIns="91412" bIns="45706" rtlCol="0" anchor="ctr"/>
          <a:lstStyle>
            <a:lvl1pPr algn="l">
              <a:defRPr sz="1200">
                <a:solidFill>
                  <a:schemeClr val="tx1">
                    <a:tint val="75000"/>
                  </a:schemeClr>
                </a:solidFill>
              </a:defRPr>
            </a:lvl1pPr>
          </a:lstStyle>
          <a:p>
            <a:pPr defTabSz="914085" hangingPunct="1"/>
            <a:fld id="{BFCE6273-A319-479D-9063-91E74A0B2C54}" type="datetimeFigureOut">
              <a:rPr lang="en-US" kern="1200" smtClean="0">
                <a:solidFill>
                  <a:prstClr val="black">
                    <a:tint val="75000"/>
                  </a:prstClr>
                </a:solidFill>
                <a:ea typeface="+mn-ea"/>
                <a:cs typeface="+mn-cs"/>
              </a:rPr>
              <a:pPr defTabSz="914085" hangingPunct="1"/>
              <a:t>2/20/2019</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2" tIns="45706" rIns="91412" bIns="45706" rtlCol="0" anchor="ctr"/>
          <a:lstStyle>
            <a:lvl1pPr algn="ctr">
              <a:defRPr sz="1200">
                <a:solidFill>
                  <a:schemeClr val="tx1">
                    <a:tint val="75000"/>
                  </a:schemeClr>
                </a:solidFill>
              </a:defRPr>
            </a:lvl1pPr>
          </a:lstStyle>
          <a:p>
            <a:pPr defTabSz="914085"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914085" hangingPunct="1"/>
            <a:fld id="{76335ADA-BCDA-4F8F-8D46-03EB2091062D}" type="slidenum">
              <a:rPr lang="en-US" kern="1200" smtClean="0">
                <a:solidFill>
                  <a:prstClr val="black">
                    <a:tint val="75000"/>
                  </a:prstClr>
                </a:solidFill>
                <a:ea typeface="+mn-ea"/>
                <a:cs typeface="+mn-cs"/>
              </a:rPr>
              <a:pPr defTabSz="914085"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6277666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8" r:id="rId13"/>
    <p:sldLayoutId id="2147483801" r:id="rId14"/>
  </p:sldLayoutIdLst>
  <p:txStyles>
    <p:titleStyle>
      <a:lvl1pPr algn="ctr" defTabSz="914085" rtl="0" eaLnBrk="1" latinLnBrk="0" hangingPunct="1">
        <a:spcBef>
          <a:spcPct val="0"/>
        </a:spcBef>
        <a:buNone/>
        <a:defRPr sz="4400" kern="1200">
          <a:solidFill>
            <a:schemeClr val="tx1"/>
          </a:solidFill>
          <a:latin typeface="+mj-lt"/>
          <a:ea typeface="+mj-ea"/>
          <a:cs typeface="+mj-cs"/>
        </a:defRPr>
      </a:lvl1pPr>
    </p:titleStyle>
    <p:bodyStyle>
      <a:lvl1pPr marL="342776" indent="-342776" algn="l" defTabSz="91408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97" indent="-285652" algn="l" defTabSz="91408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02" indent="-228516" algn="l" defTabSz="91408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40"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85"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64"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03"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42"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34"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69" algn="l" defTabSz="914085" rtl="0" eaLnBrk="1" latinLnBrk="0" hangingPunct="1">
        <a:defRPr sz="1800" kern="1200">
          <a:solidFill>
            <a:schemeClr val="tx1"/>
          </a:solidFill>
          <a:latin typeface="+mn-lt"/>
          <a:ea typeface="+mn-ea"/>
          <a:cs typeface="+mn-cs"/>
        </a:defRPr>
      </a:lvl5pPr>
      <a:lvl6pPr marL="2285202" algn="l" defTabSz="914085" rtl="0" eaLnBrk="1" latinLnBrk="0" hangingPunct="1">
        <a:defRPr sz="1800" kern="1200">
          <a:solidFill>
            <a:schemeClr val="tx1"/>
          </a:solidFill>
          <a:latin typeface="+mn-lt"/>
          <a:ea typeface="+mn-ea"/>
          <a:cs typeface="+mn-cs"/>
        </a:defRPr>
      </a:lvl6pPr>
      <a:lvl7pPr marL="2742236" algn="l" defTabSz="914085" rtl="0" eaLnBrk="1" latinLnBrk="0" hangingPunct="1">
        <a:defRPr sz="1800" kern="1200">
          <a:solidFill>
            <a:schemeClr val="tx1"/>
          </a:solidFill>
          <a:latin typeface="+mn-lt"/>
          <a:ea typeface="+mn-ea"/>
          <a:cs typeface="+mn-cs"/>
        </a:defRPr>
      </a:lvl7pPr>
      <a:lvl8pPr marL="3199280" algn="l" defTabSz="914085" rtl="0" eaLnBrk="1" latinLnBrk="0" hangingPunct="1">
        <a:defRPr sz="1800" kern="1200">
          <a:solidFill>
            <a:schemeClr val="tx1"/>
          </a:solidFill>
          <a:latin typeface="+mn-lt"/>
          <a:ea typeface="+mn-ea"/>
          <a:cs typeface="+mn-cs"/>
        </a:defRPr>
      </a:lvl8pPr>
      <a:lvl9pPr marL="3656320" algn="l" defTabSz="914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46" tIns="34289" rIns="68546"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546" tIns="34289" rIns="68546"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546" tIns="34289" rIns="68546" bIns="34289" rtlCol="0" anchor="ctr"/>
          <a:lstStyle>
            <a:lvl1pPr algn="l">
              <a:defRPr sz="900" b="0" i="0">
                <a:solidFill>
                  <a:schemeClr val="tx1">
                    <a:tint val="75000"/>
                  </a:schemeClr>
                </a:solidFill>
                <a:latin typeface="Helvetica Regular" charset="0"/>
              </a:defRPr>
            </a:lvl1pPr>
          </a:lstStyle>
          <a:p>
            <a:pPr defTabSz="685409" hangingPunct="1"/>
            <a:fld id="{56BD8FD8-A34D-43B1-A759-8AA482760513}" type="datetimeFigureOut">
              <a:rPr lang="en-US" kern="1200" smtClean="0">
                <a:solidFill>
                  <a:prstClr val="black">
                    <a:tint val="75000"/>
                  </a:prstClr>
                </a:solidFill>
              </a:rPr>
              <a:pPr defTabSz="685409" hangingPunct="1"/>
              <a:t>2/20/2019</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46" tIns="34289" rIns="68546" bIns="34289" rtlCol="0" anchor="ctr"/>
          <a:lstStyle>
            <a:lvl1pPr algn="ctr">
              <a:defRPr sz="900" b="0" i="0">
                <a:solidFill>
                  <a:schemeClr val="tx1">
                    <a:tint val="75000"/>
                  </a:schemeClr>
                </a:solidFill>
                <a:latin typeface="Helvetica Regular" charset="0"/>
              </a:defRPr>
            </a:lvl1pPr>
          </a:lstStyle>
          <a:p>
            <a:pPr defTabSz="685409"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46" tIns="34289" rIns="68546" bIns="34289" rtlCol="0" anchor="ctr"/>
          <a:lstStyle>
            <a:lvl1pPr algn="r">
              <a:defRPr sz="900" b="0" i="0">
                <a:solidFill>
                  <a:schemeClr val="tx1">
                    <a:tint val="75000"/>
                  </a:schemeClr>
                </a:solidFill>
                <a:latin typeface="Helvetica Regular" charset="0"/>
              </a:defRPr>
            </a:lvl1pPr>
          </a:lstStyle>
          <a:p>
            <a:pPr defTabSz="685409" hangingPunct="1"/>
            <a:fld id="{580BBA8B-F5A8-4DFD-BF96-4A143B49FF35}" type="slidenum">
              <a:rPr lang="en-US" kern="1200" smtClean="0">
                <a:solidFill>
                  <a:prstClr val="black">
                    <a:tint val="75000"/>
                  </a:prstClr>
                </a:solidFill>
              </a:rPr>
              <a:pPr defTabSz="685409"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388656844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Lst>
  <p:txStyles>
    <p:titleStyle>
      <a:lvl1pPr algn="l" defTabSz="68540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2/20/2019</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25035339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6" r:id="rId13"/>
    <p:sldLayoutId id="214748400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2/20/2019</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185297571"/>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8" r:id="rId13"/>
    <p:sldLayoutId id="214748411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2/20/2019</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260105832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9" r:id="rId13"/>
    <p:sldLayoutId id="21474841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2/20/2019</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496716004"/>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80" r:id="rId13"/>
    <p:sldLayoutId id="214748421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2/20/2019</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2427965924"/>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31" r:id="rId13"/>
    <p:sldLayoutId id="21474842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78"/>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4769566"/>
            <a:ext cx="258624"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66912778"/>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 id="2147484283" r:id="rId18"/>
    <p:sldLayoutId id="2147484284" r:id="rId19"/>
    <p:sldLayoutId id="2147484285" r:id="rId20"/>
    <p:sldLayoutId id="2147484286" r:id="rId21"/>
    <p:sldLayoutId id="2147484287" r:id="rId22"/>
    <p:sldLayoutId id="2147484288" r:id="rId23"/>
    <p:sldLayoutId id="2147484289" r:id="rId24"/>
    <p:sldLayoutId id="2147484290" r:id="rId25"/>
    <p:sldLayoutId id="2147484291" r:id="rId26"/>
    <p:sldLayoutId id="2147484292" r:id="rId27"/>
    <p:sldLayoutId id="2147484293" r:id="rId28"/>
    <p:sldLayoutId id="2147484294" r:id="rId29"/>
    <p:sldLayoutId id="2147484295" r:id="rId30"/>
    <p:sldLayoutId id="2147484296" r:id="rId31"/>
    <p:sldLayoutId id="2147484297" r:id="rId32"/>
    <p:sldLayoutId id="2147484298" r:id="rId33"/>
    <p:sldLayoutId id="2147484299" r:id="rId34"/>
    <p:sldLayoutId id="2147484300" r:id="rId35"/>
    <p:sldLayoutId id="2147484301" r:id="rId36"/>
    <p:sldLayoutId id="2147484302" r:id="rId37"/>
    <p:sldLayoutId id="2147484303" r:id="rId38"/>
    <p:sldLayoutId id="2147484304" r:id="rId39"/>
    <p:sldLayoutId id="2147484305" r:id="rId40"/>
    <p:sldLayoutId id="2147484306" r:id="rId41"/>
    <p:sldLayoutId id="2147484307" r:id="rId42"/>
    <p:sldLayoutId id="2147484308" r:id="rId43"/>
    <p:sldLayoutId id="2147484309" r:id="rId44"/>
    <p:sldLayoutId id="2147484310" r:id="rId45"/>
    <p:sldLayoutId id="2147484311" r:id="rId46"/>
    <p:sldLayoutId id="2147484312" r:id="rId47"/>
    <p:sldLayoutId id="2147484313" r:id="rId48"/>
    <p:sldLayoutId id="2147484314" r:id="rId49"/>
    <p:sldLayoutId id="2147484315" r:id="rId50"/>
    <p:sldLayoutId id="2147484316" r:id="rId51"/>
    <p:sldLayoutId id="2147484317" r:id="rId52"/>
    <p:sldLayoutId id="2147484318" r:id="rId53"/>
    <p:sldLayoutId id="2147484319" r:id="rId54"/>
    <p:sldLayoutId id="2147484320" r:id="rId55"/>
    <p:sldLayoutId id="2147484321" r:id="rId56"/>
    <p:sldLayoutId id="2147484322" r:id="rId57"/>
    <p:sldLayoutId id="2147484323" r:id="rId58"/>
    <p:sldLayoutId id="2147484324" r:id="rId59"/>
    <p:sldLayoutId id="2147484325" r:id="rId60"/>
    <p:sldLayoutId id="2147484326" r:id="rId61"/>
    <p:sldLayoutId id="2147484327" r:id="rId62"/>
    <p:sldLayoutId id="2147484328" r:id="rId63"/>
    <p:sldLayoutId id="2147484329" r:id="rId64"/>
    <p:sldLayoutId id="2147484330" r:id="rId65"/>
    <p:sldLayoutId id="2147484331" r:id="rId66"/>
    <p:sldLayoutId id="2147484332" r:id="rId67"/>
    <p:sldLayoutId id="2147484333" r:id="rId68"/>
    <p:sldLayoutId id="2147484334" r:id="rId69"/>
    <p:sldLayoutId id="2147484335" r:id="rId70"/>
    <p:sldLayoutId id="2147484336" r:id="rId71"/>
    <p:sldLayoutId id="2147484337" r:id="rId72"/>
    <p:sldLayoutId id="2147484338" r:id="rId73"/>
    <p:sldLayoutId id="2147484339" r:id="rId74"/>
    <p:sldLayoutId id="2147484340" r:id="rId75"/>
    <p:sldLayoutId id="2147484341" r:id="rId76"/>
    <p:sldLayoutId id="2147484342" r:id="rId77"/>
    <p:sldLayoutId id="2147484343" r:id="rId78"/>
    <p:sldLayoutId id="2147484344" r:id="rId79"/>
    <p:sldLayoutId id="2147484345" r:id="rId80"/>
    <p:sldLayoutId id="2147484346" r:id="rId81"/>
    <p:sldLayoutId id="2147484347" r:id="rId82"/>
    <p:sldLayoutId id="2147484348" r:id="rId83"/>
    <p:sldLayoutId id="2147484349" r:id="rId84"/>
    <p:sldLayoutId id="2147484350" r:id="rId85"/>
    <p:sldLayoutId id="2147484351" r:id="rId86"/>
    <p:sldLayoutId id="2147484352" r:id="rId87"/>
    <p:sldLayoutId id="2147484353" r:id="rId88"/>
    <p:sldLayoutId id="2147484354" r:id="rId89"/>
    <p:sldLayoutId id="2147484355" r:id="rId90"/>
    <p:sldLayoutId id="2147484356" r:id="rId91"/>
    <p:sldLayoutId id="2147484357" r:id="rId92"/>
    <p:sldLayoutId id="2147484358" r:id="rId93"/>
    <p:sldLayoutId id="2147484359" r:id="rId94"/>
    <p:sldLayoutId id="2147484360" r:id="rId95"/>
    <p:sldLayoutId id="2147484361" r:id="rId96"/>
    <p:sldLayoutId id="2147484362" r:id="rId97"/>
    <p:sldLayoutId id="2147484363" r:id="rId98"/>
    <p:sldLayoutId id="2147484364" r:id="rId99"/>
    <p:sldLayoutId id="2147484365" r:id="rId100"/>
    <p:sldLayoutId id="2147484366" r:id="rId10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145.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9.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9.xml"/><Relationship Id="rId6" Type="http://schemas.openxmlformats.org/officeDocument/2006/relationships/image" Target="../media/image24.jpe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tiff"/><Relationship Id="rId3" Type="http://schemas.openxmlformats.org/officeDocument/2006/relationships/image" Target="../media/image18.png"/><Relationship Id="rId7" Type="http://schemas.openxmlformats.org/officeDocument/2006/relationships/image" Target="../media/image30.png"/><Relationship Id="rId12" Type="http://schemas.openxmlformats.org/officeDocument/2006/relationships/image" Target="../media/image34.tiff"/><Relationship Id="rId17" Type="http://schemas.openxmlformats.org/officeDocument/2006/relationships/image" Target="../media/image37.tiff"/><Relationship Id="rId2" Type="http://schemas.openxmlformats.org/officeDocument/2006/relationships/notesSlide" Target="../notesSlides/notesSlide13.xml"/><Relationship Id="rId16" Type="http://schemas.openxmlformats.org/officeDocument/2006/relationships/image" Target="../media/image21.png"/><Relationship Id="rId1" Type="http://schemas.openxmlformats.org/officeDocument/2006/relationships/slideLayout" Target="../slideLayouts/slideLayout159.xml"/><Relationship Id="rId6" Type="http://schemas.openxmlformats.org/officeDocument/2006/relationships/image" Target="../media/image29.tiff"/><Relationship Id="rId11" Type="http://schemas.openxmlformats.org/officeDocument/2006/relationships/image" Target="../media/image16.png"/><Relationship Id="rId5" Type="http://schemas.openxmlformats.org/officeDocument/2006/relationships/image" Target="../media/image28.png"/><Relationship Id="rId15" Type="http://schemas.openxmlformats.org/officeDocument/2006/relationships/image" Target="../media/image36.tiff"/><Relationship Id="rId10" Type="http://schemas.openxmlformats.org/officeDocument/2006/relationships/image" Target="../media/image33.tiff"/><Relationship Id="rId4" Type="http://schemas.openxmlformats.org/officeDocument/2006/relationships/image" Target="../media/image27.tiff"/><Relationship Id="rId9" Type="http://schemas.openxmlformats.org/officeDocument/2006/relationships/image" Target="../media/image32.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0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2.png"/><Relationship Id="rId7"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02.xml"/><Relationship Id="rId6" Type="http://schemas.microsoft.com/office/2007/relationships/hdphoto" Target="../media/hdphoto2.wdp"/><Relationship Id="rId5" Type="http://schemas.openxmlformats.org/officeDocument/2006/relationships/image" Target="../media/image5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5.xml"/><Relationship Id="rId1" Type="http://schemas.openxmlformats.org/officeDocument/2006/relationships/slideLayout" Target="../slideLayouts/slideLayout187.xml"/></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mawc411.com/grow_eng.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tif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73.xml"/><Relationship Id="rId6" Type="http://schemas.microsoft.com/office/2007/relationships/hdphoto" Target="../media/hdphoto5.wdp"/><Relationship Id="rId5" Type="http://schemas.openxmlformats.org/officeDocument/2006/relationships/image" Target="../media/image66.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tiff"/></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6.xml"/><Relationship Id="rId1" Type="http://schemas.openxmlformats.org/officeDocument/2006/relationships/slideLayout" Target="../slideLayouts/slideLayout120.xml"/><Relationship Id="rId4" Type="http://schemas.openxmlformats.org/officeDocument/2006/relationships/image" Target="../media/image82.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14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 name="image2.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105" y="19048"/>
            <a:ext cx="9212894" cy="5143502"/>
          </a:xfrm>
          <a:prstGeom prst="rect">
            <a:avLst/>
          </a:prstGeom>
          <a:ln w="12700">
            <a:miter lim="400000"/>
          </a:ln>
        </p:spPr>
      </p:pic>
      <p:sp>
        <p:nvSpPr>
          <p:cNvPr id="1117" name="Shape 1117"/>
          <p:cNvSpPr/>
          <p:nvPr/>
        </p:nvSpPr>
        <p:spPr>
          <a:xfrm>
            <a:off x="-6256" y="3742659"/>
            <a:ext cx="9144001" cy="1220266"/>
          </a:xfrm>
          <a:prstGeom prst="rect">
            <a:avLst/>
          </a:prstGeom>
          <a:solidFill>
            <a:srgbClr val="00B0F0">
              <a:alpha val="84000"/>
            </a:srgbClr>
          </a:solidFill>
          <a:ln w="25400">
            <a:solidFill>
              <a:srgbClr val="00B0F0"/>
            </a:solidFill>
          </a:ln>
        </p:spPr>
        <p:txBody>
          <a:bodyPr lIns="45705" tIns="45706" rIns="45705" bIns="45706" anchor="ctr"/>
          <a:lstStyle/>
          <a:p>
            <a:pPr algn="ctr" defTabSz="914085">
              <a:defRPr>
                <a:solidFill>
                  <a:srgbClr val="FFFFFF"/>
                </a:solidFill>
              </a:defRPr>
            </a:pPr>
            <a:endParaRPr/>
          </a:p>
        </p:txBody>
      </p:sp>
      <p:sp>
        <p:nvSpPr>
          <p:cNvPr id="1118" name="Shape 1118"/>
          <p:cNvSpPr/>
          <p:nvPr/>
        </p:nvSpPr>
        <p:spPr>
          <a:xfrm>
            <a:off x="-25052" y="4038403"/>
            <a:ext cx="9162789" cy="53550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a:lnSpc>
                <a:spcPct val="90000"/>
              </a:lnSpc>
              <a:defRPr sz="3200" spc="200">
                <a:solidFill>
                  <a:srgbClr val="FFFFFF"/>
                </a:solidFill>
                <a:latin typeface="+mn-lt"/>
                <a:ea typeface="+mn-ea"/>
                <a:cs typeface="+mn-cs"/>
                <a:sym typeface="Helvetica"/>
              </a:defRPr>
            </a:lvl1pPr>
          </a:lstStyle>
          <a:p>
            <a:r>
              <a:t>WEBCENTER OWNER OVERVIEW</a:t>
            </a:r>
          </a:p>
        </p:txBody>
      </p:sp>
      <p:sp>
        <p:nvSpPr>
          <p:cNvPr id="1119" name="Shape 1119"/>
          <p:cNvSpPr/>
          <p:nvPr/>
        </p:nvSpPr>
        <p:spPr>
          <a:xfrm>
            <a:off x="222744" y="3639501"/>
            <a:ext cx="785621" cy="132341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defRPr sz="8000">
                <a:solidFill>
                  <a:srgbClr val="FFFFFF"/>
                </a:solidFill>
                <a:latin typeface="+mn-lt"/>
                <a:ea typeface="+mn-ea"/>
                <a:cs typeface="+mn-cs"/>
                <a:sym typeface="Helvetica"/>
              </a:defRPr>
            </a:lvl1pPr>
          </a:lstStyle>
          <a:p>
            <a:r>
              <a:t>[</a:t>
            </a:r>
          </a:p>
        </p:txBody>
      </p:sp>
      <p:sp>
        <p:nvSpPr>
          <p:cNvPr id="1120" name="Shape 1120"/>
          <p:cNvSpPr/>
          <p:nvPr/>
        </p:nvSpPr>
        <p:spPr>
          <a:xfrm>
            <a:off x="8325296" y="3639499"/>
            <a:ext cx="726573" cy="132341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defRPr sz="8000">
                <a:solidFill>
                  <a:srgbClr val="FFFFFF"/>
                </a:solidFill>
                <a:latin typeface="+mn-lt"/>
                <a:ea typeface="+mn-ea"/>
                <a:cs typeface="+mn-cs"/>
                <a:sym typeface="Helvetica"/>
              </a:defRPr>
            </a:lvl1pPr>
          </a:lstStyle>
          <a:p>
            <a:r>
              <a:t>]</a:t>
            </a:r>
          </a:p>
        </p:txBody>
      </p:sp>
      <p:sp>
        <p:nvSpPr>
          <p:cNvPr id="1121" name="Shape 1121"/>
          <p:cNvSpPr/>
          <p:nvPr/>
        </p:nvSpPr>
        <p:spPr>
          <a:xfrm>
            <a:off x="1" y="4497037"/>
            <a:ext cx="9162789" cy="369304"/>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a:lnSpc>
                <a:spcPct val="90000"/>
              </a:lnSpc>
              <a:defRPr sz="2000" spc="200">
                <a:solidFill>
                  <a:srgbClr val="FFFFFF"/>
                </a:solidFill>
                <a:latin typeface="+mn-lt"/>
                <a:ea typeface="+mn-ea"/>
                <a:cs typeface="+mn-cs"/>
                <a:sym typeface="Helvetica"/>
              </a:defRPr>
            </a:lvl1pPr>
          </a:lstStyle>
          <a:p>
            <a:r>
              <a:t>A SYSTEM FOR YOUR SUCCESS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p:cNvSpPr/>
          <p:nvPr/>
        </p:nvSpPr>
        <p:spPr>
          <a:xfrm>
            <a:off x="5218386" y="0"/>
            <a:ext cx="3925614" cy="514350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8" name="TextBox 7"/>
          <p:cNvSpPr txBox="1"/>
          <p:nvPr/>
        </p:nvSpPr>
        <p:spPr>
          <a:xfrm>
            <a:off x="5332369" y="401925"/>
            <a:ext cx="3697648" cy="4616648"/>
          </a:xfrm>
          <a:prstGeom prst="rect">
            <a:avLst/>
          </a:prstGeom>
          <a:noFill/>
        </p:spPr>
        <p:txBody>
          <a:bodyPr wrap="square" rtlCol="0">
            <a:spAutoFit/>
          </a:bodyPr>
          <a:lstStyle/>
          <a:p>
            <a:pPr lvl="0"/>
            <a:r>
              <a:rPr lang="en-US" sz="2000" b="1" dirty="0">
                <a:solidFill>
                  <a:schemeClr val="bg1"/>
                </a:solidFill>
              </a:rPr>
              <a:t>WEBSITE DESIGN</a:t>
            </a:r>
          </a:p>
          <a:p>
            <a:pPr lvl="0"/>
            <a:r>
              <a:rPr lang="en-US" dirty="0">
                <a:solidFill>
                  <a:schemeClr val="bg1"/>
                </a:solidFill>
              </a:rPr>
              <a:t>Your website design not only reflects your business but also determines how engaged your visitors are</a:t>
            </a:r>
          </a:p>
          <a:p>
            <a:pPr lvl="0"/>
            <a:endParaRPr lang="en-US" dirty="0">
              <a:solidFill>
                <a:schemeClr val="bg1"/>
              </a:solidFill>
            </a:endParaRPr>
          </a:p>
          <a:p>
            <a:pPr lvl="0"/>
            <a:r>
              <a:rPr lang="en-US" sz="2000" b="1" dirty="0">
                <a:solidFill>
                  <a:schemeClr val="bg1"/>
                </a:solidFill>
              </a:rPr>
              <a:t>OPTION 1: TECH SUPPORT  </a:t>
            </a:r>
            <a:br>
              <a:rPr lang="en-US" sz="2000" b="1" dirty="0">
                <a:solidFill>
                  <a:schemeClr val="bg1"/>
                </a:solidFill>
              </a:rPr>
            </a:br>
            <a:r>
              <a:rPr lang="en-US" dirty="0">
                <a:solidFill>
                  <a:schemeClr val="bg1"/>
                </a:solidFill>
              </a:rPr>
              <a:t>Website Clients have unlimited access to Tech Support</a:t>
            </a:r>
          </a:p>
          <a:p>
            <a:pPr lvl="0"/>
            <a:endParaRPr lang="en-US" dirty="0">
              <a:solidFill>
                <a:schemeClr val="bg1"/>
              </a:solidFill>
            </a:endParaRPr>
          </a:p>
          <a:p>
            <a:pPr lvl="0"/>
            <a:r>
              <a:rPr lang="en-US" sz="2000" b="1" dirty="0">
                <a:solidFill>
                  <a:schemeClr val="bg1"/>
                </a:solidFill>
              </a:rPr>
              <a:t>OPTION 2: DESIGN CENTER</a:t>
            </a:r>
          </a:p>
          <a:p>
            <a:pPr lvl="0"/>
            <a:r>
              <a:rPr lang="en-US" dirty="0">
                <a:solidFill>
                  <a:schemeClr val="bg1"/>
                </a:solidFill>
              </a:rPr>
              <a:t>Purchase Design. Our designers can design a professional website with strong branding within the WebSolutions platform.  </a:t>
            </a:r>
          </a:p>
          <a:p>
            <a:pPr lvl="0"/>
            <a:endParaRPr lang="en-US" dirty="0">
              <a:solidFill>
                <a:schemeClr val="bg1"/>
              </a:solidFill>
            </a:endParaRPr>
          </a:p>
          <a:p>
            <a:pPr lvl="0" algn="ctr"/>
            <a:r>
              <a:rPr lang="en-US" u="sng" dirty="0">
                <a:solidFill>
                  <a:schemeClr val="bg1"/>
                </a:solidFill>
              </a:rPr>
              <a:t>www.mawebcenters.com</a:t>
            </a:r>
          </a:p>
        </p:txBody>
      </p:sp>
    </p:spTree>
    <p:extLst>
      <p:ext uri="{BB962C8B-B14F-4D97-AF65-F5344CB8AC3E}">
        <p14:creationId xmlns:p14="http://schemas.microsoft.com/office/powerpoint/2010/main" val="117505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9268" y="843803"/>
            <a:ext cx="3852075" cy="2283710"/>
          </a:xfrm>
          <a:prstGeom prst="rect">
            <a:avLst/>
          </a:prstGeom>
        </p:spPr>
      </p:pic>
      <p:pic>
        <p:nvPicPr>
          <p:cNvPr id="1294" name="image25.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99849" y="258512"/>
            <a:ext cx="4849966" cy="4183798"/>
          </a:xfrm>
          <a:prstGeom prst="rect">
            <a:avLst/>
          </a:prstGeom>
          <a:ln w="12700">
            <a:miter lim="400000"/>
          </a:ln>
        </p:spPr>
      </p:pic>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hangingPunct="1">
              <a:defRPr>
                <a:solidFill>
                  <a:srgbClr val="FFFFFF"/>
                </a:solidFill>
              </a:defRPr>
            </a:pPr>
            <a:endParaRPr kern="1200">
              <a:solidFill>
                <a:srgbClr val="FFFFFF"/>
              </a:solidFill>
              <a:ea typeface="+mn-ea"/>
              <a:cs typeface="+mn-cs"/>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rPr kern="1200"/>
              <a:t>DESIGN CENTER</a:t>
            </a:r>
          </a:p>
        </p:txBody>
      </p:sp>
      <p:pic>
        <p:nvPicPr>
          <p:cNvPr id="1296" name="image27.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45277" y="2159768"/>
            <a:ext cx="1716802" cy="2467903"/>
          </a:xfrm>
          <a:prstGeom prst="rect">
            <a:avLst/>
          </a:prstGeom>
          <a:ln w="12700">
            <a:miter lim="400000"/>
          </a:ln>
        </p:spPr>
      </p:pic>
      <p:pic>
        <p:nvPicPr>
          <p:cNvPr id="17" name="image26.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769113" y="1043279"/>
            <a:ext cx="4270547" cy="4271349"/>
          </a:xfrm>
          <a:prstGeom prst="rect">
            <a:avLst/>
          </a:prstGeom>
          <a:ln w="12700">
            <a:miter lim="400000"/>
          </a:ln>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8243" y="2402059"/>
            <a:ext cx="2979458" cy="1909690"/>
          </a:xfrm>
          <a:prstGeom prst="rect">
            <a:avLst/>
          </a:prstGeom>
        </p:spPr>
      </p:pic>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b="-468"/>
          <a:stretch/>
        </p:blipFill>
        <p:spPr>
          <a:xfrm>
            <a:off x="1193260" y="2665379"/>
            <a:ext cx="1115438" cy="1517515"/>
          </a:xfrm>
          <a:prstGeom prst="rect">
            <a:avLst/>
          </a:prstGeom>
        </p:spPr>
      </p:pic>
      <p:pic>
        <p:nvPicPr>
          <p:cNvPr id="1300" name="image25.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7979084" y="3361766"/>
            <a:ext cx="1351982" cy="1952862"/>
          </a:xfrm>
          <a:prstGeom prst="rect">
            <a:avLst/>
          </a:prstGeom>
          <a:ln w="12700">
            <a:miter lim="400000"/>
          </a:ln>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369300" y="3872685"/>
            <a:ext cx="549275" cy="978715"/>
          </a:xfrm>
          <a:prstGeom prst="rect">
            <a:avLst/>
          </a:prstGeom>
        </p:spPr>
      </p:pic>
    </p:spTree>
    <p:extLst>
      <p:ext uri="{BB962C8B-B14F-4D97-AF65-F5344CB8AC3E}">
        <p14:creationId xmlns:p14="http://schemas.microsoft.com/office/powerpoint/2010/main" val="3596133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hangingPunct="1">
              <a:defRPr>
                <a:solidFill>
                  <a:srgbClr val="FFFFFF"/>
                </a:solidFill>
              </a:defRPr>
            </a:pPr>
            <a:endParaRPr kern="1200">
              <a:solidFill>
                <a:srgbClr val="FFFFFF"/>
              </a:solidFill>
              <a:ea typeface="+mn-ea"/>
              <a:cs typeface="+mn-cs"/>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rPr kern="1200"/>
              <a:t>DESIGN CENTER</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1399" y="835417"/>
            <a:ext cx="3914728" cy="2519090"/>
          </a:xfrm>
          <a:prstGeom prst="rect">
            <a:avLst/>
          </a:prstGeom>
        </p:spPr>
      </p:pic>
      <p:pic>
        <p:nvPicPr>
          <p:cNvPr id="1294" name="image25.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99849" y="258512"/>
            <a:ext cx="4849966" cy="4183798"/>
          </a:xfrm>
          <a:prstGeom prst="rect">
            <a:avLst/>
          </a:prstGeom>
          <a:ln w="12700">
            <a:miter lim="400000"/>
          </a:ln>
        </p:spPr>
      </p:pic>
      <p:pic>
        <p:nvPicPr>
          <p:cNvPr id="1296" name="image27.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45277" y="2159768"/>
            <a:ext cx="1716802" cy="2467903"/>
          </a:xfrm>
          <a:prstGeom prst="rect">
            <a:avLst/>
          </a:prstGeom>
          <a:ln w="12700">
            <a:miter lim="400000"/>
          </a:ln>
        </p:spPr>
      </p:pic>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l="-1" r="-3990"/>
          <a:stretch/>
        </p:blipFill>
        <p:spPr>
          <a:xfrm>
            <a:off x="1177284" y="2662519"/>
            <a:ext cx="1187092" cy="1506070"/>
          </a:xfrm>
          <a:prstGeom prst="rect">
            <a:avLst/>
          </a:prstGeom>
        </p:spPr>
      </p:pic>
      <p:pic>
        <p:nvPicPr>
          <p:cNvPr id="17" name="image26.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769113" y="1279879"/>
            <a:ext cx="4270547" cy="4271349"/>
          </a:xfrm>
          <a:prstGeom prst="rect">
            <a:avLst/>
          </a:prstGeom>
          <a:ln w="12700">
            <a:miter lim="400000"/>
          </a:ln>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59285" y="2639018"/>
            <a:ext cx="2997564" cy="1891132"/>
          </a:xfrm>
          <a:prstGeom prst="rect">
            <a:avLst/>
          </a:prstGeom>
        </p:spPr>
      </p:pic>
      <p:pic>
        <p:nvPicPr>
          <p:cNvPr id="1300" name="image25.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7979084" y="3361766"/>
            <a:ext cx="1351982" cy="1952862"/>
          </a:xfrm>
          <a:prstGeom prst="rect">
            <a:avLst/>
          </a:prstGeom>
          <a:ln w="12700">
            <a:miter lim="400000"/>
          </a:ln>
        </p:spPr>
      </p:pic>
      <p:pic>
        <p:nvPicPr>
          <p:cNvPr id="3" name="Picture 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372956" y="3863621"/>
            <a:ext cx="548752" cy="978543"/>
          </a:xfrm>
          <a:prstGeom prst="rect">
            <a:avLst/>
          </a:prstGeom>
        </p:spPr>
      </p:pic>
    </p:spTree>
    <p:extLst>
      <p:ext uri="{BB962C8B-B14F-4D97-AF65-F5344CB8AC3E}">
        <p14:creationId xmlns:p14="http://schemas.microsoft.com/office/powerpoint/2010/main" val="712189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26.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69113" y="1279879"/>
            <a:ext cx="4270547" cy="4271349"/>
          </a:xfrm>
          <a:prstGeom prst="rect">
            <a:avLst/>
          </a:prstGeom>
          <a:ln w="12700">
            <a:miter lim="400000"/>
          </a:ln>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79268" y="843802"/>
            <a:ext cx="3948045" cy="2517963"/>
          </a:xfrm>
          <a:prstGeom prst="rect">
            <a:avLst/>
          </a:prstGeom>
        </p:spPr>
      </p:pic>
      <p:sp>
        <p:nvSpPr>
          <p:cNvPr id="1297" name="Shape 1297"/>
          <p:cNvSpPr/>
          <p:nvPr/>
        </p:nvSpPr>
        <p:spPr>
          <a:xfrm>
            <a:off x="-13448" y="-19050"/>
            <a:ext cx="922174" cy="5162550"/>
          </a:xfrm>
          <a:prstGeom prst="rect">
            <a:avLst/>
          </a:prstGeom>
          <a:gradFill>
            <a:gsLst>
              <a:gs pos="0">
                <a:srgbClr val="252525"/>
              </a:gs>
              <a:gs pos="50000">
                <a:srgbClr val="353535"/>
              </a:gs>
              <a:gs pos="100000">
                <a:srgbClr val="404040"/>
              </a:gs>
            </a:gsLst>
            <a:lin ang="5400000"/>
          </a:gradFill>
          <a:ln w="12700">
            <a:miter lim="400000"/>
          </a:ln>
        </p:spPr>
        <p:txBody>
          <a:bodyPr lIns="45719" rIns="45719" anchor="ctr"/>
          <a:lstStyle/>
          <a:p>
            <a:pPr algn="ctr" defTabSz="914400" hangingPunct="1">
              <a:defRPr>
                <a:solidFill>
                  <a:srgbClr val="FFFFFF"/>
                </a:solidFill>
              </a:defRPr>
            </a:pPr>
            <a:endParaRPr kern="1200">
              <a:solidFill>
                <a:srgbClr val="FFFFFF"/>
              </a:solidFill>
              <a:ea typeface="+mn-ea"/>
              <a:cs typeface="+mn-cs"/>
            </a:endParaRPr>
          </a:p>
        </p:txBody>
      </p:sp>
      <p:sp>
        <p:nvSpPr>
          <p:cNvPr id="1298" name="Shape 1298"/>
          <p:cNvSpPr/>
          <p:nvPr/>
        </p:nvSpPr>
        <p:spPr>
          <a:xfrm rot="16200000">
            <a:off x="-2121684" y="2247036"/>
            <a:ext cx="5143501" cy="64942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rPr kern="1200"/>
              <a:t>DESIGN CENTER</a:t>
            </a:r>
          </a:p>
        </p:txBody>
      </p:sp>
      <p:pic>
        <p:nvPicPr>
          <p:cNvPr id="1294" name="image25.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43744" y="233218"/>
            <a:ext cx="4849966" cy="4183798"/>
          </a:xfrm>
          <a:prstGeom prst="rect">
            <a:avLst/>
          </a:prstGeom>
          <a:ln w="12700">
            <a:miter lim="400000"/>
          </a:ln>
        </p:spPr>
      </p:pic>
      <p:pic>
        <p:nvPicPr>
          <p:cNvPr id="17" name="image26.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69113" y="1279879"/>
            <a:ext cx="4270547" cy="4271349"/>
          </a:xfrm>
          <a:prstGeom prst="rect">
            <a:avLst/>
          </a:prstGeom>
          <a:ln w="12700">
            <a:miter lim="400000"/>
          </a:ln>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60642" y="2642123"/>
            <a:ext cx="2969878" cy="1884441"/>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65784" y="3867293"/>
            <a:ext cx="546532" cy="976277"/>
          </a:xfrm>
          <a:prstGeom prst="rect">
            <a:avLst/>
          </a:prstGeom>
        </p:spPr>
      </p:pic>
      <p:pic>
        <p:nvPicPr>
          <p:cNvPr id="1300" name="image25.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63059" y="3361765"/>
            <a:ext cx="1351982" cy="1952862"/>
          </a:xfrm>
          <a:prstGeom prst="rect">
            <a:avLst/>
          </a:prstGeom>
          <a:ln w="12700">
            <a:miter lim="400000"/>
          </a:ln>
        </p:spPr>
      </p:pic>
      <p:pic>
        <p:nvPicPr>
          <p:cNvPr id="1296" name="image27.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94365" y="2194144"/>
            <a:ext cx="1716802" cy="2467903"/>
          </a:xfrm>
          <a:prstGeom prst="rect">
            <a:avLst/>
          </a:prstGeom>
          <a:ln w="12700">
            <a:miter lim="400000"/>
          </a:ln>
        </p:spPr>
      </p:pic>
      <p:pic>
        <p:nvPicPr>
          <p:cNvPr id="15" name="Picture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240837" y="2653811"/>
            <a:ext cx="1129273" cy="1548568"/>
          </a:xfrm>
          <a:prstGeom prst="rect">
            <a:avLst/>
          </a:prstGeom>
        </p:spPr>
      </p:pic>
      <p:grpSp>
        <p:nvGrpSpPr>
          <p:cNvPr id="25" name="Group 24"/>
          <p:cNvGrpSpPr/>
          <p:nvPr/>
        </p:nvGrpSpPr>
        <p:grpSpPr>
          <a:xfrm>
            <a:off x="1528544" y="245759"/>
            <a:ext cx="4849966" cy="4183798"/>
            <a:chOff x="1499849" y="258512"/>
            <a:chExt cx="4849966" cy="4183798"/>
          </a:xfrm>
        </p:grpSpPr>
        <p:pic>
          <p:nvPicPr>
            <p:cNvPr id="26" name="image25.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499849" y="258512"/>
              <a:ext cx="4849966" cy="4183798"/>
            </a:xfrm>
            <a:prstGeom prst="rect">
              <a:avLst/>
            </a:prstGeom>
            <a:ln w="12700">
              <a:miter lim="400000"/>
            </a:ln>
          </p:spPr>
        </p:pic>
        <p:pic>
          <p:nvPicPr>
            <p:cNvPr id="27" name="Picture 26"/>
            <p:cNvPicPr>
              <a:picLocks noChangeAspect="1"/>
            </p:cNvPicPr>
            <p:nvPr/>
          </p:nvPicPr>
          <p:blipFill rotWithShape="1">
            <a:blip r:embed="rId12" cstate="email">
              <a:extLst>
                <a:ext uri="{28A0092B-C50C-407E-A947-70E740481C1C}">
                  <a14:useLocalDpi xmlns:a14="http://schemas.microsoft.com/office/drawing/2010/main"/>
                </a:ext>
              </a:extLst>
            </a:blip>
            <a:srcRect t="-4"/>
            <a:stretch/>
          </p:blipFill>
          <p:spPr>
            <a:xfrm>
              <a:off x="2108740" y="852767"/>
              <a:ext cx="3918573" cy="2508999"/>
            </a:xfrm>
            <a:prstGeom prst="rect">
              <a:avLst/>
            </a:prstGeom>
          </p:spPr>
        </p:pic>
      </p:grpSp>
      <p:grpSp>
        <p:nvGrpSpPr>
          <p:cNvPr id="22" name="Group 21"/>
          <p:cNvGrpSpPr/>
          <p:nvPr/>
        </p:nvGrpSpPr>
        <p:grpSpPr>
          <a:xfrm>
            <a:off x="4762333" y="1292420"/>
            <a:ext cx="4270547" cy="4271349"/>
            <a:chOff x="4769113" y="1279879"/>
            <a:chExt cx="4270547" cy="4271349"/>
          </a:xfrm>
        </p:grpSpPr>
        <p:pic>
          <p:nvPicPr>
            <p:cNvPr id="23" name="image26.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769113" y="1279879"/>
              <a:ext cx="4270547" cy="4271349"/>
            </a:xfrm>
            <a:prstGeom prst="rect">
              <a:avLst/>
            </a:prstGeom>
            <a:ln w="12700">
              <a:miter lim="400000"/>
            </a:ln>
          </p:spPr>
        </p:pic>
        <p:pic>
          <p:nvPicPr>
            <p:cNvPr id="24" name="Picture 23"/>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459637" y="2642123"/>
              <a:ext cx="2997212" cy="1910828"/>
            </a:xfrm>
            <a:prstGeom prst="rect">
              <a:avLst/>
            </a:prstGeom>
          </p:spPr>
        </p:pic>
      </p:grpSp>
      <p:grpSp>
        <p:nvGrpSpPr>
          <p:cNvPr id="28" name="Group 27"/>
          <p:cNvGrpSpPr/>
          <p:nvPr/>
        </p:nvGrpSpPr>
        <p:grpSpPr>
          <a:xfrm>
            <a:off x="994365" y="2194144"/>
            <a:ext cx="1716802" cy="2467903"/>
            <a:chOff x="945277" y="2159768"/>
            <a:chExt cx="1716802" cy="2467903"/>
          </a:xfrm>
        </p:grpSpPr>
        <p:pic>
          <p:nvPicPr>
            <p:cNvPr id="29" name="image27.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945277" y="2159768"/>
              <a:ext cx="1716802" cy="2467903"/>
            </a:xfrm>
            <a:prstGeom prst="rect">
              <a:avLst/>
            </a:prstGeom>
            <a:ln w="12700">
              <a:miter lim="400000"/>
            </a:ln>
          </p:spPr>
        </p:pic>
        <p:pic>
          <p:nvPicPr>
            <p:cNvPr id="30" name="Picture 29"/>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69595" y="2631541"/>
              <a:ext cx="1151869" cy="1559150"/>
            </a:xfrm>
            <a:prstGeom prst="rect">
              <a:avLst/>
            </a:prstGeom>
          </p:spPr>
        </p:pic>
      </p:grpSp>
      <p:grpSp>
        <p:nvGrpSpPr>
          <p:cNvPr id="31" name="Group 30"/>
          <p:cNvGrpSpPr/>
          <p:nvPr/>
        </p:nvGrpSpPr>
        <p:grpSpPr>
          <a:xfrm>
            <a:off x="7969839" y="3361765"/>
            <a:ext cx="1351982" cy="1952862"/>
            <a:chOff x="7979084" y="3361766"/>
            <a:chExt cx="1351982" cy="1952862"/>
          </a:xfrm>
        </p:grpSpPr>
        <p:pic>
          <p:nvPicPr>
            <p:cNvPr id="32" name="image25.pn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7979084" y="3361766"/>
              <a:ext cx="1351982" cy="1952862"/>
            </a:xfrm>
            <a:prstGeom prst="rect">
              <a:avLst/>
            </a:prstGeom>
            <a:ln w="12700">
              <a:miter lim="400000"/>
            </a:ln>
          </p:spPr>
        </p:pic>
        <p:pic>
          <p:nvPicPr>
            <p:cNvPr id="33" name="Picture 32"/>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8355578" y="3867150"/>
              <a:ext cx="559822" cy="1066800"/>
            </a:xfrm>
            <a:prstGeom prst="rect">
              <a:avLst/>
            </a:prstGeom>
          </p:spPr>
        </p:pic>
      </p:grpSp>
    </p:spTree>
    <p:extLst>
      <p:ext uri="{BB962C8B-B14F-4D97-AF65-F5344CB8AC3E}">
        <p14:creationId xmlns:p14="http://schemas.microsoft.com/office/powerpoint/2010/main" val="282824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2700" y="6352"/>
            <a:ext cx="7248450" cy="5143500"/>
          </a:xfrm>
          <a:prstGeom prst="rect">
            <a:avLst/>
          </a:prstGeom>
        </p:spPr>
      </p:pic>
      <p:sp>
        <p:nvSpPr>
          <p:cNvPr id="4" name="Rectangle 3"/>
          <p:cNvSpPr/>
          <p:nvPr/>
        </p:nvSpPr>
        <p:spPr>
          <a:xfrm>
            <a:off x="381000" y="-6350"/>
            <a:ext cx="3048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5" name="Straight Connector 4"/>
          <p:cNvCxnSpPr/>
          <p:nvPr/>
        </p:nvCxnSpPr>
        <p:spPr>
          <a:xfrm>
            <a:off x="609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81000" y="438157"/>
            <a:ext cx="3162300" cy="646331"/>
          </a:xfrm>
          <a:prstGeom prst="rect">
            <a:avLst/>
          </a:prstGeom>
        </p:spPr>
        <p:txBody>
          <a:bodyPr wrap="square">
            <a:spAutoFit/>
          </a:bodyPr>
          <a:lstStyle/>
          <a:p>
            <a:pPr defTabSz="914400">
              <a:spcAft>
                <a:spcPts val="600"/>
              </a:spcAft>
            </a:pPr>
            <a:r>
              <a:rPr lang="en-US" b="1" dirty="0">
                <a:solidFill>
                  <a:srgbClr val="00B0F0"/>
                </a:solidFill>
                <a:latin typeface="Calibri"/>
              </a:rPr>
              <a:t>AWARD WINNING UNLIMITED CUSTOMER CARE</a:t>
            </a:r>
          </a:p>
        </p:txBody>
      </p:sp>
      <p:sp>
        <p:nvSpPr>
          <p:cNvPr id="9" name="Rectangle 8"/>
          <p:cNvSpPr/>
          <p:nvPr/>
        </p:nvSpPr>
        <p:spPr>
          <a:xfrm>
            <a:off x="570836" y="1276354"/>
            <a:ext cx="2401235" cy="307777"/>
          </a:xfrm>
          <a:prstGeom prst="rect">
            <a:avLst/>
          </a:prstGeom>
        </p:spPr>
        <p:txBody>
          <a:bodyPr wrap="none">
            <a:spAutoFit/>
          </a:bodyPr>
          <a:lstStyle/>
          <a:p>
            <a:pPr defTabSz="914400">
              <a:spcAft>
                <a:spcPts val="600"/>
              </a:spcAft>
            </a:pPr>
            <a:r>
              <a:rPr lang="en-US" sz="1400" dirty="0">
                <a:solidFill>
                  <a:prstClr val="white"/>
                </a:solidFill>
                <a:latin typeface="Calibri"/>
              </a:rPr>
              <a:t>Unlimited help editing the site</a:t>
            </a:r>
          </a:p>
        </p:txBody>
      </p:sp>
      <p:sp>
        <p:nvSpPr>
          <p:cNvPr id="10" name="Rectangle 9"/>
          <p:cNvSpPr/>
          <p:nvPr/>
        </p:nvSpPr>
        <p:spPr>
          <a:xfrm>
            <a:off x="570836" y="1721824"/>
            <a:ext cx="2667000" cy="523220"/>
          </a:xfrm>
          <a:prstGeom prst="rect">
            <a:avLst/>
          </a:prstGeom>
        </p:spPr>
        <p:txBody>
          <a:bodyPr wrap="square">
            <a:spAutoFit/>
          </a:bodyPr>
          <a:lstStyle/>
          <a:p>
            <a:pPr defTabSz="914400">
              <a:spcAft>
                <a:spcPts val="600"/>
              </a:spcAft>
            </a:pPr>
            <a:r>
              <a:rPr lang="en-US" sz="1400" dirty="0">
                <a:solidFill>
                  <a:prstClr val="white"/>
                </a:solidFill>
                <a:latin typeface="Calibri"/>
              </a:rPr>
              <a:t>Support using all features &amp; tools in our solution</a:t>
            </a:r>
          </a:p>
        </p:txBody>
      </p:sp>
      <p:cxnSp>
        <p:nvCxnSpPr>
          <p:cNvPr id="11" name="Straight Connector 10"/>
          <p:cNvCxnSpPr/>
          <p:nvPr/>
        </p:nvCxnSpPr>
        <p:spPr>
          <a:xfrm>
            <a:off x="609600" y="4324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70836" y="2345037"/>
            <a:ext cx="2253502" cy="307777"/>
          </a:xfrm>
          <a:prstGeom prst="rect">
            <a:avLst/>
          </a:prstGeom>
        </p:spPr>
        <p:txBody>
          <a:bodyPr wrap="none">
            <a:spAutoFit/>
          </a:bodyPr>
          <a:lstStyle/>
          <a:p>
            <a:pPr defTabSz="914400">
              <a:spcAft>
                <a:spcPts val="600"/>
              </a:spcAft>
            </a:pPr>
            <a:r>
              <a:rPr lang="en-US" sz="1400" dirty="0">
                <a:solidFill>
                  <a:prstClr val="white"/>
                </a:solidFill>
                <a:latin typeface="Calibri"/>
              </a:rPr>
              <a:t>Home country, 24/7 support</a:t>
            </a:r>
          </a:p>
        </p:txBody>
      </p:sp>
      <p:sp>
        <p:nvSpPr>
          <p:cNvPr id="13" name="Rectangle 12"/>
          <p:cNvSpPr/>
          <p:nvPr/>
        </p:nvSpPr>
        <p:spPr>
          <a:xfrm>
            <a:off x="570836" y="2767241"/>
            <a:ext cx="2819400" cy="1600438"/>
          </a:xfrm>
          <a:prstGeom prst="rect">
            <a:avLst/>
          </a:prstGeom>
        </p:spPr>
        <p:txBody>
          <a:bodyPr wrap="square">
            <a:spAutoFit/>
          </a:bodyPr>
          <a:lstStyle/>
          <a:p>
            <a:pPr defTabSz="914400">
              <a:spcAft>
                <a:spcPts val="600"/>
              </a:spcAft>
            </a:pPr>
            <a:r>
              <a:rPr lang="en-US" sz="1400" dirty="0">
                <a:solidFill>
                  <a:prstClr val="white"/>
                </a:solidFill>
                <a:latin typeface="Calibri"/>
              </a:rPr>
              <a:t>Ultra-secure hosting facility 24x7 Security and incident monitoring, hosted on tiered, high performance Dell PowerEdge servers, protected from fire, floods, earthquakes, power outages, and other types of disasters</a:t>
            </a:r>
          </a:p>
        </p:txBody>
      </p:sp>
      <p:sp>
        <p:nvSpPr>
          <p:cNvPr id="14" name="Rectangle 13"/>
          <p:cNvSpPr/>
          <p:nvPr/>
        </p:nvSpPr>
        <p:spPr>
          <a:xfrm>
            <a:off x="570836" y="4383306"/>
            <a:ext cx="2590800" cy="523220"/>
          </a:xfrm>
          <a:prstGeom prst="rect">
            <a:avLst/>
          </a:prstGeom>
        </p:spPr>
        <p:txBody>
          <a:bodyPr wrap="square">
            <a:spAutoFit/>
          </a:bodyPr>
          <a:lstStyle/>
          <a:p>
            <a:pPr defTabSz="914400">
              <a:spcAft>
                <a:spcPts val="600"/>
              </a:spcAft>
            </a:pPr>
            <a:r>
              <a:rPr lang="en-US" sz="1400" dirty="0">
                <a:solidFill>
                  <a:prstClr val="white"/>
                </a:solidFill>
                <a:latin typeface="Calibri"/>
              </a:rPr>
              <a:t>Dual-layer firewall protection Using Cisco PIX firewalls</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Calibri"/>
            </a:endParaRPr>
          </a:p>
        </p:txBody>
      </p:sp>
    </p:spTree>
    <p:extLst>
      <p:ext uri="{BB962C8B-B14F-4D97-AF65-F5344CB8AC3E}">
        <p14:creationId xmlns:p14="http://schemas.microsoft.com/office/powerpoint/2010/main" val="503874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 y="-5908"/>
            <a:ext cx="9144002" cy="5143501"/>
            <a:chOff x="-2" y="7530"/>
            <a:chExt cx="9144002" cy="5143501"/>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flipH="1">
              <a:off x="-2" y="7530"/>
              <a:ext cx="4038599" cy="5143501"/>
            </a:xfrm>
            <a:prstGeom prst="rect">
              <a:avLst/>
            </a:prstGeom>
          </p:spPr>
        </p:pic>
      </p:grpSp>
      <p:sp>
        <p:nvSpPr>
          <p:cNvPr id="6" name="Title 1"/>
          <p:cNvSpPr txBox="1">
            <a:spLocks/>
          </p:cNvSpPr>
          <p:nvPr/>
        </p:nvSpPr>
        <p:spPr>
          <a:xfrm>
            <a:off x="533400" y="590550"/>
            <a:ext cx="441960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00B0F0"/>
                </a:solidFill>
                <a:effectLst/>
                <a:uLnTx/>
                <a:uFillTx/>
                <a:latin typeface="Calibri"/>
                <a:cs typeface="Calibri"/>
                <a:sym typeface="Calibri"/>
              </a:rPr>
              <a:t>The Power of Unlimited</a:t>
            </a:r>
          </a:p>
        </p:txBody>
      </p:sp>
      <p:cxnSp>
        <p:nvCxnSpPr>
          <p:cNvPr id="8" name="Straight Connector 7"/>
          <p:cNvCxnSpPr/>
          <p:nvPr/>
        </p:nvCxnSpPr>
        <p:spPr>
          <a:xfrm>
            <a:off x="609600" y="258862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12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6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3401" y="2207633"/>
            <a:ext cx="14478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Pages</a:t>
            </a:r>
          </a:p>
        </p:txBody>
      </p:sp>
      <p:sp>
        <p:nvSpPr>
          <p:cNvPr id="13" name="Rectangle 12"/>
          <p:cNvSpPr/>
          <p:nvPr/>
        </p:nvSpPr>
        <p:spPr>
          <a:xfrm>
            <a:off x="1981200" y="2208291"/>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Changes</a:t>
            </a:r>
          </a:p>
        </p:txBody>
      </p:sp>
      <p:sp>
        <p:nvSpPr>
          <p:cNvPr id="16" name="Rectangle 15"/>
          <p:cNvSpPr/>
          <p:nvPr/>
        </p:nvSpPr>
        <p:spPr>
          <a:xfrm>
            <a:off x="3657600" y="2204860"/>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Traffic</a:t>
            </a:r>
          </a:p>
        </p:txBody>
      </p:sp>
      <p:sp>
        <p:nvSpPr>
          <p:cNvPr id="17" name="Rectangle 16"/>
          <p:cNvSpPr/>
          <p:nvPr/>
        </p:nvSpPr>
        <p:spPr>
          <a:xfrm>
            <a:off x="533401" y="3240764"/>
            <a:ext cx="1447800"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E-mail Address</a:t>
            </a:r>
          </a:p>
        </p:txBody>
      </p:sp>
      <p:sp>
        <p:nvSpPr>
          <p:cNvPr id="18" name="Rectangle 17"/>
          <p:cNvSpPr/>
          <p:nvPr/>
        </p:nvSpPr>
        <p:spPr>
          <a:xfrm>
            <a:off x="1981200" y="3241423"/>
            <a:ext cx="1676400"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Web Content Storage</a:t>
            </a:r>
          </a:p>
        </p:txBody>
      </p:sp>
      <p:sp>
        <p:nvSpPr>
          <p:cNvPr id="19" name="Rectangle 18"/>
          <p:cNvSpPr/>
          <p:nvPr/>
        </p:nvSpPr>
        <p:spPr>
          <a:xfrm>
            <a:off x="3613003" y="3250120"/>
            <a:ext cx="1938337" cy="523220"/>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Unlimited support, changes and upgrades.</a:t>
            </a:r>
          </a:p>
        </p:txBody>
      </p:sp>
      <p:sp>
        <p:nvSpPr>
          <p:cNvPr id="20" name="Rectangle 19"/>
          <p:cNvSpPr/>
          <p:nvPr/>
        </p:nvSpPr>
        <p:spPr>
          <a:xfrm>
            <a:off x="609600" y="4088111"/>
            <a:ext cx="4572000" cy="523220"/>
          </a:xfrm>
          <a:prstGeom prst="rect">
            <a:avLst/>
          </a:prstGeom>
        </p:spPr>
        <p:txBody>
          <a:bodyPr>
            <a:spAutoFit/>
          </a:bodyPr>
          <a:lstStyle/>
          <a:p>
            <a:pPr marL="0" marR="0" lvl="0" indent="0" algn="ctr" defTabSz="914400" rtl="0" eaLnBrk="1" fontAlgn="auto" latinLnBrk="0" hangingPunct="0">
              <a:lnSpc>
                <a:spcPct val="100000"/>
              </a:lnSpc>
              <a:spcBef>
                <a:spcPts val="110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cs typeface="Calibri"/>
                <a:sym typeface="Calibri"/>
              </a:rPr>
              <a:t>We take away the challenges that business owners face to stay current with their online marketing solution.</a:t>
            </a:r>
          </a:p>
        </p:txBody>
      </p:sp>
      <p:pic>
        <p:nvPicPr>
          <p:cNvPr id="3074" name="Picture 2" descr="C:\Users\Junaed\Downloads\FlaticonDownload (2)\png\copy8.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2004" y="1729141"/>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61665" y="2817228"/>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601448" y="2762303"/>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22714" y="1695355"/>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190671" y="1624238"/>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95129" y="2707365"/>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8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 name="image59.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422" name="Shape 1422"/>
          <p:cNvSpPr/>
          <p:nvPr/>
        </p:nvSpPr>
        <p:spPr>
          <a:xfrm>
            <a:off x="5861972" y="0"/>
            <a:ext cx="3282043" cy="5143500"/>
          </a:xfrm>
          <a:prstGeom prst="rect">
            <a:avLst/>
          </a:prstGeom>
          <a:solidFill>
            <a:srgbClr val="00B0F0">
              <a:alpha val="84000"/>
            </a:srgbClr>
          </a:solidFill>
          <a:ln w="25400">
            <a:solidFill>
              <a:srgbClr val="00B0F0"/>
            </a:solidFill>
          </a:ln>
        </p:spPr>
        <p:txBody>
          <a:bodyPr lIns="45705" tIns="45706" rIns="45705" bIns="45706" anchor="ctr"/>
          <a:lstStyle/>
          <a:p>
            <a:pPr algn="ctr" defTabSz="914085">
              <a:defRPr>
                <a:solidFill>
                  <a:srgbClr val="FFFFFF"/>
                </a:solidFill>
              </a:defRPr>
            </a:pPr>
            <a:endParaRPr/>
          </a:p>
        </p:txBody>
      </p:sp>
      <p:sp>
        <p:nvSpPr>
          <p:cNvPr id="1423" name="Shape 1423"/>
          <p:cNvSpPr/>
          <p:nvPr/>
        </p:nvSpPr>
        <p:spPr>
          <a:xfrm>
            <a:off x="5957955" y="530243"/>
            <a:ext cx="3091450" cy="4154955"/>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p>
            <a:pPr>
              <a:defRPr sz="2000" b="1">
                <a:solidFill>
                  <a:srgbClr val="FFFFFF"/>
                </a:solidFill>
              </a:defRPr>
            </a:pPr>
            <a:r>
              <a:t>DIGITAL MARKETING:</a:t>
            </a:r>
          </a:p>
          <a:p>
            <a:pPr>
              <a:defRPr>
                <a:solidFill>
                  <a:srgbClr val="FFFFFF"/>
                </a:solidFill>
              </a:defRPr>
            </a:pPr>
            <a:r>
              <a:t>Marketing your business through digital channels.  </a:t>
            </a:r>
          </a:p>
          <a:p>
            <a:pPr>
              <a:defRPr>
                <a:solidFill>
                  <a:srgbClr val="FFFFFF"/>
                </a:solidFill>
              </a:defRPr>
            </a:pPr>
            <a:endParaRPr/>
          </a:p>
          <a:p>
            <a:pPr>
              <a:defRPr sz="2000" b="1">
                <a:solidFill>
                  <a:srgbClr val="FFFFFF"/>
                </a:solidFill>
              </a:defRPr>
            </a:pPr>
            <a:r>
              <a:t>OPTION 1: TECH SUPPORT  </a:t>
            </a:r>
            <a:br/>
            <a:r>
              <a:t>Website Clients have unlimited access to Tech Support</a:t>
            </a:r>
          </a:p>
          <a:p>
            <a:pPr>
              <a:defRPr>
                <a:solidFill>
                  <a:srgbClr val="FFFFFF"/>
                </a:solidFill>
              </a:defRPr>
            </a:pPr>
            <a:endParaRPr/>
          </a:p>
          <a:p>
            <a:pPr>
              <a:defRPr sz="2000" b="1">
                <a:solidFill>
                  <a:srgbClr val="FFFFFF"/>
                </a:solidFill>
              </a:defRPr>
            </a:pPr>
            <a:r>
              <a:t>OPTION 2: SERVICES</a:t>
            </a:r>
          </a:p>
          <a:p>
            <a:pPr>
              <a:defRPr>
                <a:solidFill>
                  <a:srgbClr val="FFFFFF"/>
                </a:solidFill>
              </a:defRPr>
            </a:pPr>
            <a:r>
              <a:t>Purchase Digital Marketing Products.(Can be purchased by existing clients or non-website clients)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34"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Helvetica"/>
              <a:cs typeface="Helvetica"/>
              <a:sym typeface="Calibri"/>
            </a:endParaRPr>
          </a:p>
        </p:txBody>
      </p:sp>
      <p:sp>
        <p:nvSpPr>
          <p:cNvPr id="14" name="Rectangle 13" hidden="1"/>
          <p:cNvSpPr/>
          <p:nvPr/>
        </p:nvSpPr>
        <p:spPr>
          <a:xfrm>
            <a:off x="3132082" y="587841"/>
            <a:ext cx="2837793" cy="400110"/>
          </a:xfrm>
          <a:prstGeom prst="rect">
            <a:avLst/>
          </a:prstGeom>
        </p:spPr>
        <p:txBody>
          <a:bodyPr wrap="square">
            <a:spAutoFit/>
          </a:bodyPr>
          <a:lstStyle/>
          <a:p>
            <a:pPr marL="0" marR="0" lvl="0" indent="0" algn="ctr" defTabSz="457034"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SOCIAL MEDIA</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174812" y="201706"/>
            <a:ext cx="5661212" cy="1200329"/>
          </a:xfrm>
          <a:prstGeom prst="rect">
            <a:avLst/>
          </a:prstGeom>
          <a:noFill/>
        </p:spPr>
        <p:txBody>
          <a:bodyPr wrap="square" rtlCol="0">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SOCIAL MEDIA</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Social Media Management, Online Reputation Management, Facebook Advertising</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4" name="TextBox 23"/>
          <p:cNvSpPr txBox="1"/>
          <p:nvPr/>
        </p:nvSpPr>
        <p:spPr>
          <a:xfrm>
            <a:off x="154492" y="1269603"/>
            <a:ext cx="5661212" cy="923330"/>
          </a:xfrm>
          <a:prstGeom prst="rect">
            <a:avLst/>
          </a:prstGeom>
          <a:noFill/>
        </p:spPr>
        <p:txBody>
          <a:bodyPr wrap="square" rtlCol="0">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DIGITAL MARKETING</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Local SEO, Regional SEO, Google Advertising, Content Writing, </a:t>
            </a:r>
            <a:r>
              <a:rPr kumimoji="0" lang="en-US" sz="1800" b="0" i="0" u="none" strike="noStrike" kern="0" cap="none" spc="0" normalizeH="0" baseline="0" noProof="0" dirty="0" err="1">
                <a:ln>
                  <a:noFill/>
                </a:ln>
                <a:solidFill>
                  <a:srgbClr val="000000"/>
                </a:solidFill>
                <a:effectLst/>
                <a:uLnTx/>
                <a:uFillTx/>
                <a:latin typeface="Calibri"/>
                <a:cs typeface="Calibri"/>
                <a:sym typeface="Calibri"/>
              </a:rPr>
              <a:t>Wordpress.org</a:t>
            </a:r>
            <a:r>
              <a:rPr kumimoji="0" lang="en-US" sz="1800" b="0" i="0" u="none" strike="noStrike" kern="0" cap="none" spc="0" normalizeH="0" baseline="0" noProof="0" dirty="0">
                <a:ln>
                  <a:noFill/>
                </a:ln>
                <a:solidFill>
                  <a:srgbClr val="000000"/>
                </a:solidFill>
                <a:effectLst/>
                <a:uLnTx/>
                <a:uFillTx/>
                <a:latin typeface="Calibri"/>
                <a:cs typeface="Calibri"/>
                <a:sym typeface="Calibri"/>
              </a:rPr>
              <a:t> </a:t>
            </a:r>
          </a:p>
        </p:txBody>
      </p:sp>
      <p:sp>
        <p:nvSpPr>
          <p:cNvPr id="25" name="TextBox 24"/>
          <p:cNvSpPr txBox="1"/>
          <p:nvPr/>
        </p:nvSpPr>
        <p:spPr>
          <a:xfrm>
            <a:off x="164842" y="2368282"/>
            <a:ext cx="5661212" cy="1200329"/>
          </a:xfrm>
          <a:prstGeom prst="rect">
            <a:avLst/>
          </a:prstGeom>
          <a:noFill/>
        </p:spPr>
        <p:txBody>
          <a:bodyPr wrap="square" rtlCol="0">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WEBSITE HOSTING &amp; MANAGEMENT</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Basic Monthly Membership</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r>
              <a:rPr kumimoji="0" lang="en-US" sz="1800" b="0" i="0" u="none" strike="noStrike" kern="0" cap="none" spc="0" normalizeH="0" baseline="0" noProof="0" dirty="0">
                <a:ln>
                  <a:noFill/>
                </a:ln>
                <a:solidFill>
                  <a:srgbClr val="000000"/>
                </a:solidFill>
                <a:effectLst/>
                <a:uLnTx/>
                <a:uFillTx/>
                <a:latin typeface="Calibri"/>
                <a:cs typeface="Calibri"/>
                <a:sym typeface="Calibri"/>
              </a:rPr>
              <a:t>Monthly Maintenance &amp; Management</a:t>
            </a:r>
            <a:br>
              <a:rPr kumimoji="0" lang="en-US" sz="1800" b="0" i="0" u="none" strike="noStrike" kern="0" cap="none" spc="0" normalizeH="0" baseline="0" noProof="0" dirty="0">
                <a:ln>
                  <a:noFill/>
                </a:ln>
                <a:solidFill>
                  <a:srgbClr val="000000"/>
                </a:solidFill>
                <a:effectLst/>
                <a:uLnTx/>
                <a:uFillTx/>
                <a:latin typeface="Calibri"/>
                <a:cs typeface="Calibri"/>
                <a:sym typeface="Calibri"/>
              </a:rPr>
            </a:br>
            <a:r>
              <a:rPr kumimoji="0" lang="en-US" sz="1800" b="0" i="0" u="none" strike="noStrike" kern="0" cap="none" spc="0" normalizeH="0" baseline="0" noProof="0" dirty="0">
                <a:ln>
                  <a:noFill/>
                </a:ln>
                <a:solidFill>
                  <a:srgbClr val="000000"/>
                </a:solidFill>
                <a:effectLst/>
                <a:uLnTx/>
                <a:uFillTx/>
                <a:latin typeface="Calibri"/>
                <a:cs typeface="Calibri"/>
                <a:sym typeface="Calibri"/>
              </a:rPr>
              <a:t>Managed Monthly Membership</a:t>
            </a:r>
          </a:p>
        </p:txBody>
      </p:sp>
      <p:sp>
        <p:nvSpPr>
          <p:cNvPr id="26" name="Rectangle 25"/>
          <p:cNvSpPr/>
          <p:nvPr/>
        </p:nvSpPr>
        <p:spPr>
          <a:xfrm>
            <a:off x="6324600" y="4552950"/>
            <a:ext cx="2667000" cy="369332"/>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FFFFFF"/>
                </a:solidFill>
                <a:effectLst/>
                <a:uLnTx/>
                <a:uFillTx/>
                <a:latin typeface="Calibri"/>
                <a:cs typeface="Calibri"/>
                <a:sym typeface="Calibri"/>
              </a:rPr>
              <a:t>WWW.MAWC411.COM</a:t>
            </a:r>
          </a:p>
        </p:txBody>
      </p:sp>
      <p:sp>
        <p:nvSpPr>
          <p:cNvPr id="4" name="Rectangle 3">
            <a:extLst>
              <a:ext uri="{FF2B5EF4-FFF2-40B4-BE49-F238E27FC236}">
                <a16:creationId xmlns:a16="http://schemas.microsoft.com/office/drawing/2014/main" id="{BB6B341B-10F6-44AC-A15C-C65AE4041BE6}"/>
              </a:ext>
            </a:extLst>
          </p:cNvPr>
          <p:cNvSpPr/>
          <p:nvPr/>
        </p:nvSpPr>
        <p:spPr>
          <a:xfrm>
            <a:off x="174812" y="3714750"/>
            <a:ext cx="4572000" cy="923330"/>
          </a:xfrm>
          <a:prstGeom prst="rect">
            <a:avLst/>
          </a:prstGeom>
        </p:spPr>
        <p:txBody>
          <a:bodyPr>
            <a:spAutoFit/>
          </a:bodyPr>
          <a:lstStyle/>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cs typeface="Calibri"/>
                <a:sym typeface="Calibri"/>
              </a:rPr>
              <a:t>TEXT MARKETING &amp; COMMUNICATIONS</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Landline &amp; Toll-Free Text Marketing Portal</a:t>
            </a:r>
          </a:p>
          <a:p>
            <a:pPr marL="0" marR="0" lvl="0" indent="0" algn="l" defTabSz="457034"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Automated or Real-time Texting Service</a:t>
            </a:r>
          </a:p>
        </p:txBody>
      </p:sp>
    </p:spTree>
    <p:extLst>
      <p:ext uri="{BB962C8B-B14F-4D97-AF65-F5344CB8AC3E}">
        <p14:creationId xmlns:p14="http://schemas.microsoft.com/office/powerpoint/2010/main" val="36861438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45" name="image6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84281" y="0"/>
            <a:ext cx="4859721" cy="5143500"/>
          </a:xfrm>
          <a:prstGeom prst="rect">
            <a:avLst/>
          </a:prstGeom>
          <a:ln w="12700">
            <a:miter lim="400000"/>
          </a:ln>
        </p:spPr>
      </p:pic>
      <p:sp>
        <p:nvSpPr>
          <p:cNvPr id="1446" name="Shape 1446"/>
          <p:cNvSpPr/>
          <p:nvPr/>
        </p:nvSpPr>
        <p:spPr>
          <a:xfrm>
            <a:off x="0" y="0"/>
            <a:ext cx="4419600" cy="5143500"/>
          </a:xfrm>
          <a:prstGeom prst="rect">
            <a:avLst/>
          </a:prstGeom>
          <a:solidFill>
            <a:srgbClr val="00B0F0"/>
          </a:solidFill>
          <a:ln w="12700">
            <a:miter lim="400000"/>
          </a:ln>
        </p:spPr>
        <p:txBody>
          <a:bodyPr lIns="45705" tIns="45706" rIns="45705" bIns="45706"/>
          <a:lstStyle/>
          <a:p>
            <a:endParaRPr/>
          </a:p>
        </p:txBody>
      </p:sp>
      <p:grpSp>
        <p:nvGrpSpPr>
          <p:cNvPr id="1449" name="Group 1449"/>
          <p:cNvGrpSpPr/>
          <p:nvPr/>
        </p:nvGrpSpPr>
        <p:grpSpPr>
          <a:xfrm>
            <a:off x="1219199" y="2876551"/>
            <a:ext cx="3200403" cy="838202"/>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448" name="Shape 1448"/>
            <p:cNvSpPr/>
            <p:nvPr/>
          </p:nvSpPr>
          <p:spPr>
            <a:xfrm>
              <a:off x="209550" y="188256"/>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r>
                <a:rPr dirty="0"/>
                <a:t>BV</a:t>
              </a:r>
            </a:p>
          </p:txBody>
        </p:sp>
      </p:grpSp>
      <p:grpSp>
        <p:nvGrpSpPr>
          <p:cNvPr id="1452" name="Group 1452"/>
          <p:cNvGrpSpPr/>
          <p:nvPr/>
        </p:nvGrpSpPr>
        <p:grpSpPr>
          <a:xfrm>
            <a:off x="-3" y="1885951"/>
            <a:ext cx="3200405" cy="838202"/>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451" name="Shape 1451"/>
            <p:cNvSpPr/>
            <p:nvPr/>
          </p:nvSpPr>
          <p:spPr>
            <a:xfrm>
              <a:off x="-1" y="188255"/>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914085">
                <a:defRPr sz="2400" b="1" cap="all">
                  <a:solidFill>
                    <a:srgbClr val="FFFFFF"/>
                  </a:solidFill>
                </a:defRPr>
              </a:pPr>
              <a:r>
                <a:rPr dirty="0"/>
                <a:t>Retail</a:t>
              </a:r>
              <a:r>
                <a:rPr sz="2000" dirty="0"/>
                <a:t> </a:t>
              </a:r>
              <a:r>
                <a:rPr sz="2400" b="1" cap="all" dirty="0">
                  <a:solidFill>
                    <a:srgbClr val="FFFFFF"/>
                  </a:solidFill>
                </a:rPr>
                <a:t>Profit</a:t>
              </a:r>
            </a:p>
          </p:txBody>
        </p:sp>
      </p:grpSp>
      <p:grpSp>
        <p:nvGrpSpPr>
          <p:cNvPr id="1455" name="Group 1455"/>
          <p:cNvGrpSpPr/>
          <p:nvPr/>
        </p:nvGrpSpPr>
        <p:grpSpPr>
          <a:xfrm>
            <a:off x="-3" y="3867151"/>
            <a:ext cx="3200405" cy="838202"/>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454" name="Shape 1454"/>
            <p:cNvSpPr/>
            <p:nvPr/>
          </p:nvSpPr>
          <p:spPr>
            <a:xfrm>
              <a:off x="-1" y="188256"/>
              <a:ext cx="2990851"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r>
                <a:rPr dirty="0"/>
                <a:t>Growth Potential</a:t>
              </a:r>
            </a:p>
          </p:txBody>
        </p:sp>
      </p:grpSp>
      <p:sp>
        <p:nvSpPr>
          <p:cNvPr id="1456" name="Shape 1456"/>
          <p:cNvSpPr/>
          <p:nvPr/>
        </p:nvSpPr>
        <p:spPr>
          <a:xfrm>
            <a:off x="0" y="656337"/>
            <a:ext cx="3886200" cy="1077190"/>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3200" b="1" cap="all">
                <a:solidFill>
                  <a:srgbClr val="FFFFFF"/>
                </a:solidFill>
              </a:defRPr>
            </a:lvl1pPr>
          </a:lstStyle>
          <a:p>
            <a:r>
              <a:t>Let’s take a look at earning potential</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60" name="Shape 1460"/>
          <p:cNvSpPr/>
          <p:nvPr/>
        </p:nvSpPr>
        <p:spPr>
          <a:xfrm>
            <a:off x="0" y="0"/>
            <a:ext cx="9144000" cy="5143500"/>
          </a:xfrm>
          <a:prstGeom prst="rect">
            <a:avLst/>
          </a:prstGeom>
          <a:solidFill>
            <a:srgbClr val="00B0F0"/>
          </a:solidFill>
          <a:ln w="12700">
            <a:miter lim="400000"/>
          </a:ln>
        </p:spPr>
        <p:txBody>
          <a:bodyPr lIns="45705" tIns="45706" rIns="45705" bIns="45706"/>
          <a:lstStyle/>
          <a:p>
            <a:endParaRPr/>
          </a:p>
        </p:txBody>
      </p:sp>
      <p:grpSp>
        <p:nvGrpSpPr>
          <p:cNvPr id="1463" name="Group 1463"/>
          <p:cNvGrpSpPr/>
          <p:nvPr/>
        </p:nvGrpSpPr>
        <p:grpSpPr>
          <a:xfrm>
            <a:off x="4461655" y="-229017"/>
            <a:ext cx="4682359" cy="5601531"/>
            <a:chOff x="0" y="-94394"/>
            <a:chExt cx="4682358" cy="5601530"/>
          </a:xfrm>
        </p:grpSpPr>
        <p:sp>
          <p:nvSpPr>
            <p:cNvPr id="1461" name="Shape 1461"/>
            <p:cNvSpPr/>
            <p:nvPr/>
          </p:nvSpPr>
          <p:spPr>
            <a:xfrm flipH="1">
              <a:off x="0" y="134618"/>
              <a:ext cx="4682358" cy="5143504"/>
            </a:xfrm>
            <a:prstGeom prst="rect">
              <a:avLst/>
            </a:prstGeom>
            <a:solidFill>
              <a:srgbClr val="F2F2F2"/>
            </a:solidFill>
            <a:ln w="12700" cap="flat">
              <a:noFill/>
              <a:miter lim="400000"/>
            </a:ln>
            <a:effectLst/>
          </p:spPr>
          <p:txBody>
            <a:bodyPr wrap="square" lIns="45719" tIns="45719" rIns="45719" bIns="45719" numCol="1" anchor="ctr">
              <a:noAutofit/>
            </a:bodyPr>
            <a:lstStyle/>
            <a:p>
              <a:pPr>
                <a:spcBef>
                  <a:spcPts val="600"/>
                </a:spcBef>
                <a:defRPr sz="1600">
                  <a:solidFill>
                    <a:srgbClr val="262626"/>
                  </a:solidFill>
                </a:defRPr>
              </a:pPr>
              <a:endParaRPr/>
            </a:p>
          </p:txBody>
        </p:sp>
        <p:sp>
          <p:nvSpPr>
            <p:cNvPr id="1462" name="Shape 1462"/>
            <p:cNvSpPr/>
            <p:nvPr/>
          </p:nvSpPr>
          <p:spPr>
            <a:xfrm>
              <a:off x="0" y="-94394"/>
              <a:ext cx="4682358" cy="56015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defRPr sz="1400">
                  <a:solidFill>
                    <a:srgbClr val="262626"/>
                  </a:solidFill>
                </a:defRPr>
              </a:pPr>
              <a:endParaRPr dirty="0"/>
            </a:p>
            <a:p>
              <a:pPr indent="274235">
                <a:spcBef>
                  <a:spcPts val="600"/>
                </a:spcBef>
                <a:defRPr b="1">
                  <a:solidFill>
                    <a:srgbClr val="262626"/>
                  </a:solidFill>
                </a:defRPr>
              </a:pPr>
              <a:r>
                <a:rPr lang="en-US" dirty="0"/>
                <a:t>	</a:t>
              </a:r>
              <a:r>
                <a:rPr dirty="0"/>
                <a:t>AVERAGE RETAIL PROFITS :</a:t>
              </a:r>
            </a:p>
            <a:p>
              <a:pPr indent="274235">
                <a:spcBef>
                  <a:spcPts val="600"/>
                </a:spcBef>
                <a:defRPr>
                  <a:solidFill>
                    <a:srgbClr val="262626"/>
                  </a:solidFill>
                </a:defRPr>
              </a:pPr>
              <a:r>
                <a:rPr lang="en-US" dirty="0"/>
                <a:t>	</a:t>
              </a:r>
              <a:r>
                <a:rPr dirty="0"/>
                <a:t>USA, MX, CAN, AU: </a:t>
              </a:r>
              <a:r>
                <a:rPr lang="en-US" dirty="0"/>
                <a:t>$1,000 </a:t>
              </a:r>
              <a:endParaRPr dirty="0">
                <a:solidFill>
                  <a:srgbClr val="FFFFFF"/>
                </a:solidFill>
              </a:endParaRPr>
            </a:p>
            <a:p>
              <a:pPr indent="274235">
                <a:spcBef>
                  <a:spcPts val="600"/>
                </a:spcBef>
                <a:defRPr>
                  <a:solidFill>
                    <a:srgbClr val="262626"/>
                  </a:solidFill>
                </a:defRPr>
              </a:pPr>
              <a:r>
                <a:rPr lang="en-US" dirty="0"/>
                <a:t>	</a:t>
              </a:r>
              <a:r>
                <a:rPr dirty="0"/>
                <a:t>UK: £700 </a:t>
              </a:r>
              <a:endParaRPr dirty="0">
                <a:solidFill>
                  <a:srgbClr val="FFFFFF"/>
                </a:solidFill>
              </a:endParaRPr>
            </a:p>
            <a:p>
              <a:pPr indent="274235">
                <a:spcBef>
                  <a:spcPts val="600"/>
                </a:spcBef>
                <a:defRPr>
                  <a:solidFill>
                    <a:srgbClr val="262626"/>
                  </a:solidFill>
                </a:defRPr>
              </a:pPr>
              <a:r>
                <a:rPr lang="en-US" dirty="0"/>
                <a:t>	</a:t>
              </a:r>
              <a:r>
                <a:rPr dirty="0"/>
                <a:t>HK: HK$</a:t>
              </a:r>
              <a:r>
                <a:rPr lang="en-US" dirty="0"/>
                <a:t>7,7</a:t>
              </a:r>
              <a:r>
                <a:rPr dirty="0"/>
                <a:t>00 </a:t>
              </a:r>
              <a:endParaRPr dirty="0">
                <a:solidFill>
                  <a:srgbClr val="FFFFFF"/>
                </a:solidFill>
              </a:endParaRPr>
            </a:p>
            <a:p>
              <a:pPr indent="274235">
                <a:spcBef>
                  <a:spcPts val="600"/>
                </a:spcBef>
                <a:defRPr>
                  <a:solidFill>
                    <a:srgbClr val="262626"/>
                  </a:solidFill>
                </a:defRPr>
              </a:pPr>
              <a:r>
                <a:rPr lang="en-US" dirty="0"/>
                <a:t>	</a:t>
              </a:r>
              <a:r>
                <a:rPr dirty="0"/>
                <a:t>TW: NT$</a:t>
              </a:r>
              <a:r>
                <a:rPr lang="en-US" dirty="0"/>
                <a:t>3</a:t>
              </a:r>
              <a:r>
                <a:rPr dirty="0"/>
                <a:t>2,000 </a:t>
              </a:r>
              <a:endParaRPr dirty="0">
                <a:solidFill>
                  <a:srgbClr val="FFFFFF"/>
                </a:solidFill>
              </a:endParaRPr>
            </a:p>
            <a:p>
              <a:pPr indent="274235">
                <a:spcBef>
                  <a:spcPts val="600"/>
                </a:spcBef>
                <a:defRPr>
                  <a:solidFill>
                    <a:srgbClr val="262626"/>
                  </a:solidFill>
                </a:defRPr>
              </a:pPr>
              <a:r>
                <a:rPr lang="en-US" dirty="0"/>
                <a:t>	</a:t>
              </a:r>
              <a:r>
                <a:rPr dirty="0"/>
                <a:t>ES: €8</a:t>
              </a:r>
              <a:r>
                <a:rPr lang="en-US" dirty="0"/>
                <a:t>00</a:t>
              </a:r>
              <a:r>
                <a:rPr dirty="0"/>
                <a:t> </a:t>
              </a:r>
            </a:p>
            <a:p>
              <a:pPr indent="274235">
                <a:spcBef>
                  <a:spcPts val="600"/>
                </a:spcBef>
                <a:defRPr sz="1600">
                  <a:solidFill>
                    <a:srgbClr val="262626"/>
                  </a:solidFill>
                </a:defRPr>
              </a:pPr>
              <a:endParaRPr lang="en-US" dirty="0"/>
            </a:p>
            <a:p>
              <a:pPr indent="274235">
                <a:spcBef>
                  <a:spcPts val="600"/>
                </a:spcBef>
                <a:defRPr sz="1600">
                  <a:solidFill>
                    <a:srgbClr val="262626"/>
                  </a:solidFill>
                </a:defRPr>
              </a:pPr>
              <a:r>
                <a:rPr lang="en-US" dirty="0"/>
                <a:t>	</a:t>
              </a:r>
              <a:r>
                <a:rPr dirty="0"/>
                <a:t>Divide your short term goal by your average </a:t>
              </a:r>
              <a:endParaRPr lang="en-US" dirty="0"/>
            </a:p>
            <a:p>
              <a:pPr indent="274235">
                <a:spcBef>
                  <a:spcPts val="600"/>
                </a:spcBef>
                <a:defRPr sz="1600">
                  <a:solidFill>
                    <a:srgbClr val="262626"/>
                  </a:solidFill>
                </a:defRPr>
              </a:pPr>
              <a:r>
                <a:rPr lang="en-US" dirty="0"/>
                <a:t>	r</a:t>
              </a:r>
              <a:r>
                <a:rPr dirty="0"/>
                <a:t>etail</a:t>
              </a:r>
              <a:r>
                <a:rPr lang="en-US" dirty="0"/>
                <a:t> p</a:t>
              </a:r>
              <a:r>
                <a:rPr dirty="0"/>
                <a:t>rofit to determine how many sales it  </a:t>
              </a:r>
              <a:r>
                <a:rPr lang="en-US" dirty="0"/>
                <a:t>	will </a:t>
              </a:r>
              <a:r>
                <a:rPr dirty="0"/>
                <a:t>take to</a:t>
              </a:r>
              <a:r>
                <a:rPr lang="en-US" dirty="0"/>
                <a:t> </a:t>
              </a:r>
              <a:r>
                <a:rPr dirty="0"/>
                <a:t>reach your goal.</a:t>
              </a:r>
              <a:endParaRPr dirty="0">
                <a:solidFill>
                  <a:srgbClr val="FFFFFF"/>
                </a:solidFill>
              </a:endParaRPr>
            </a:p>
            <a:p>
              <a:pPr indent="274235">
                <a:spcBef>
                  <a:spcPts val="600"/>
                </a:spcBef>
                <a:defRPr sz="1600">
                  <a:solidFill>
                    <a:srgbClr val="262626"/>
                  </a:solidFill>
                </a:defRPr>
              </a:pPr>
              <a:endParaRPr sz="800" dirty="0">
                <a:solidFill>
                  <a:srgbClr val="FFFFFF"/>
                </a:solidFill>
              </a:endParaRPr>
            </a:p>
            <a:p>
              <a:pPr indent="274235">
                <a:spcBef>
                  <a:spcPts val="600"/>
                </a:spcBef>
                <a:defRPr sz="1600" b="1">
                  <a:solidFill>
                    <a:srgbClr val="262626"/>
                  </a:solidFill>
                </a:defRPr>
              </a:pPr>
              <a:r>
                <a:rPr lang="en-US" dirty="0"/>
                <a:t>	</a:t>
              </a:r>
              <a:r>
                <a:rPr dirty="0"/>
                <a:t>For example: </a:t>
              </a:r>
              <a:br>
                <a:rPr dirty="0"/>
              </a:br>
              <a:r>
                <a:rPr lang="en-US" dirty="0"/>
                <a:t>   	</a:t>
              </a:r>
              <a:r>
                <a:rPr b="0" dirty="0"/>
                <a:t>A USA WCO has $5,000.00 in debt divided by </a:t>
              </a:r>
              <a:r>
                <a:rPr lang="en-US" b="0" dirty="0"/>
                <a:t>  	</a:t>
              </a:r>
              <a:r>
                <a:rPr b="0" dirty="0"/>
                <a:t>$1,000.00 = 5. </a:t>
              </a:r>
              <a:endParaRPr lang="en-US" b="0" dirty="0"/>
            </a:p>
            <a:p>
              <a:pPr indent="274235">
                <a:spcBef>
                  <a:spcPts val="600"/>
                </a:spcBef>
                <a:defRPr sz="1600" b="1">
                  <a:solidFill>
                    <a:srgbClr val="262626"/>
                  </a:solidFill>
                </a:defRPr>
              </a:pPr>
              <a:r>
                <a:rPr lang="en-US" dirty="0"/>
                <a:t>	</a:t>
              </a:r>
              <a:r>
                <a:rPr dirty="0"/>
                <a:t>Therefore, just 5 new sales could pay for the </a:t>
              </a:r>
              <a:r>
                <a:rPr lang="en-US" dirty="0"/>
                <a:t>	</a:t>
              </a:r>
              <a:r>
                <a:rPr dirty="0"/>
                <a:t>initial goal of $5,000 USD. </a:t>
              </a:r>
              <a:br>
                <a:rPr dirty="0"/>
              </a:br>
              <a:endParaRPr dirty="0"/>
            </a:p>
          </p:txBody>
        </p:sp>
      </p:grpSp>
      <p:pic>
        <p:nvPicPr>
          <p:cNvPr id="1464" name="image61.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275" y="0"/>
            <a:ext cx="4485918" cy="3751856"/>
          </a:xfrm>
          <a:prstGeom prst="rect">
            <a:avLst/>
          </a:prstGeom>
          <a:ln w="12700">
            <a:miter lim="400000"/>
          </a:ln>
        </p:spPr>
      </p:pic>
      <p:sp>
        <p:nvSpPr>
          <p:cNvPr id="1465" name="Shape 1465"/>
          <p:cNvSpPr/>
          <p:nvPr/>
        </p:nvSpPr>
        <p:spPr>
          <a:xfrm>
            <a:off x="0" y="3956370"/>
            <a:ext cx="4461641" cy="892524"/>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2600" b="1" cap="all">
                <a:solidFill>
                  <a:srgbClr val="FFFFFF"/>
                </a:solidFill>
              </a:defRPr>
            </a:lvl1pPr>
          </a:lstStyle>
          <a:p>
            <a:r>
              <a:t>Short term goals can be met with retail profits</a:t>
            </a:r>
          </a:p>
        </p:txBody>
      </p:sp>
      <p:sp>
        <p:nvSpPr>
          <p:cNvPr id="8" name="Oval 7" hidden="1"/>
          <p:cNvSpPr/>
          <p:nvPr/>
        </p:nvSpPr>
        <p:spPr>
          <a:xfrm>
            <a:off x="228600" y="379141"/>
            <a:ext cx="914400" cy="519344"/>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5" tIns="45705" rIns="45705" bIns="45705" numCol="1" spcCol="38086" rtlCol="0" anchor="ctr">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image3.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124" name="Shape 1124"/>
          <p:cNvSpPr/>
          <p:nvPr/>
        </p:nvSpPr>
        <p:spPr>
          <a:xfrm>
            <a:off x="0" y="2721"/>
            <a:ext cx="9144000" cy="5143500"/>
          </a:xfrm>
          <a:prstGeom prst="rect">
            <a:avLst/>
          </a:prstGeom>
          <a:solidFill>
            <a:srgbClr val="404040">
              <a:alpha val="80000"/>
            </a:srgbClr>
          </a:solidFill>
          <a:ln w="12700">
            <a:miter lim="400000"/>
          </a:ln>
        </p:spPr>
        <p:txBody>
          <a:bodyPr lIns="45705" tIns="45706" rIns="45705" bIns="45706" anchor="ctr"/>
          <a:lstStyle/>
          <a:p>
            <a:pPr algn="ctr" defTabSz="914085">
              <a:defRPr>
                <a:solidFill>
                  <a:srgbClr val="FFFFFF"/>
                </a:solidFill>
              </a:defRPr>
            </a:pPr>
            <a:endParaRPr/>
          </a:p>
        </p:txBody>
      </p:sp>
      <p:sp>
        <p:nvSpPr>
          <p:cNvPr id="1125" name="Shape 1125"/>
          <p:cNvSpPr/>
          <p:nvPr/>
        </p:nvSpPr>
        <p:spPr>
          <a:xfrm>
            <a:off x="514350" y="702213"/>
            <a:ext cx="7815458" cy="477025"/>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342900">
              <a:defRPr sz="2500" b="1" spc="75">
                <a:solidFill>
                  <a:srgbClr val="FFFFFF"/>
                </a:solidFill>
                <a:latin typeface="+mn-lt"/>
                <a:ea typeface="+mn-ea"/>
                <a:cs typeface="+mn-cs"/>
                <a:sym typeface="Helvetica"/>
              </a:defRPr>
            </a:lvl1pPr>
          </a:lstStyle>
          <a:p>
            <a:r>
              <a:t>WEBSOLUTIONS PROVIDES A SYSTEM TO</a:t>
            </a:r>
          </a:p>
        </p:txBody>
      </p:sp>
      <p:grpSp>
        <p:nvGrpSpPr>
          <p:cNvPr id="1128" name="Group 1128"/>
          <p:cNvGrpSpPr/>
          <p:nvPr/>
        </p:nvGrpSpPr>
        <p:grpSpPr>
          <a:xfrm>
            <a:off x="762015" y="2038350"/>
            <a:ext cx="3675533" cy="1676400"/>
            <a:chOff x="-1" y="0"/>
            <a:chExt cx="3675531" cy="1676400"/>
          </a:xfrm>
        </p:grpSpPr>
        <p:sp>
          <p:nvSpPr>
            <p:cNvPr id="1126" name="Shape 1126"/>
            <p:cNvSpPr/>
            <p:nvPr/>
          </p:nvSpPr>
          <p:spPr>
            <a:xfrm>
              <a:off x="-1" y="0"/>
              <a:ext cx="3675531" cy="1676400"/>
            </a:xfrm>
            <a:prstGeom prst="rect">
              <a:avLst/>
            </a:prstGeom>
            <a:solidFill>
              <a:srgbClr val="00B050"/>
            </a:solidFill>
            <a:ln w="12700" cap="flat">
              <a:noFill/>
              <a:miter lim="400000"/>
            </a:ln>
            <a:effectLst/>
          </p:spPr>
          <p:txBody>
            <a:bodyPr wrap="square" lIns="45719" tIns="45719" rIns="45719" bIns="45719" numCol="1" anchor="ctr">
              <a:noAutofit/>
            </a:bodyPr>
            <a:lstStyle/>
            <a:p>
              <a:pPr algn="ctr" defTabSz="914085">
                <a:defRPr sz="2400" b="1" cap="all">
                  <a:solidFill>
                    <a:srgbClr val="FFFFFF"/>
                  </a:solidFill>
                </a:defRPr>
              </a:pPr>
              <a:endParaRPr/>
            </a:p>
          </p:txBody>
        </p:sp>
        <p:sp>
          <p:nvSpPr>
            <p:cNvPr id="1127" name="Shape 1127"/>
            <p:cNvSpPr/>
            <p:nvPr/>
          </p:nvSpPr>
          <p:spPr>
            <a:xfrm>
              <a:off x="-1" y="422702"/>
              <a:ext cx="3675531" cy="8309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400" b="1" cap="all">
                  <a:solidFill>
                    <a:srgbClr val="FFFFFF"/>
                  </a:solidFill>
                </a:defRPr>
              </a:lvl1pPr>
            </a:lstStyle>
            <a:p>
              <a:r>
                <a:t>Generate cash flow NOW!</a:t>
              </a:r>
            </a:p>
          </p:txBody>
        </p:sp>
      </p:grpSp>
      <p:grpSp>
        <p:nvGrpSpPr>
          <p:cNvPr id="1131" name="Group 1131"/>
          <p:cNvGrpSpPr/>
          <p:nvPr/>
        </p:nvGrpSpPr>
        <p:grpSpPr>
          <a:xfrm>
            <a:off x="4706492" y="2038350"/>
            <a:ext cx="3675533" cy="1676400"/>
            <a:chOff x="-1" y="0"/>
            <a:chExt cx="3675531" cy="1676400"/>
          </a:xfrm>
        </p:grpSpPr>
        <p:sp>
          <p:nvSpPr>
            <p:cNvPr id="1129" name="Shape 1129"/>
            <p:cNvSpPr/>
            <p:nvPr/>
          </p:nvSpPr>
          <p:spPr>
            <a:xfrm>
              <a:off x="-1" y="0"/>
              <a:ext cx="3675531" cy="1676400"/>
            </a:xfrm>
            <a:prstGeom prst="rect">
              <a:avLst/>
            </a:prstGeom>
            <a:solidFill>
              <a:srgbClr val="00B0F0"/>
            </a:solidFill>
            <a:ln w="25400" cap="flat">
              <a:solidFill>
                <a:srgbClr val="3A5E8A"/>
              </a:solidFill>
              <a:prstDash val="solid"/>
              <a:round/>
            </a:ln>
            <a:effectLst/>
          </p:spPr>
          <p:txBody>
            <a:bodyPr wrap="square" lIns="45719" tIns="45719" rIns="45719" bIns="45719" numCol="1" anchor="ctr">
              <a:noAutofit/>
            </a:bodyPr>
            <a:lstStyle/>
            <a:p>
              <a:pPr algn="ctr" defTabSz="914085">
                <a:defRPr sz="2400" b="1">
                  <a:solidFill>
                    <a:srgbClr val="FFFFFF"/>
                  </a:solidFill>
                </a:defRPr>
              </a:pPr>
              <a:endParaRPr/>
            </a:p>
          </p:txBody>
        </p:sp>
        <p:sp>
          <p:nvSpPr>
            <p:cNvPr id="1130" name="Shape 1130"/>
            <p:cNvSpPr/>
            <p:nvPr/>
          </p:nvSpPr>
          <p:spPr>
            <a:xfrm>
              <a:off x="-1" y="422702"/>
              <a:ext cx="3675531" cy="8309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914085">
                <a:defRPr sz="2400" b="1" cap="all">
                  <a:solidFill>
                    <a:srgbClr val="FFFFFF"/>
                  </a:solidFill>
                </a:defRPr>
              </a:pPr>
              <a:r>
                <a:t>Build a successful </a:t>
              </a:r>
              <a:r>
                <a:rPr cap="none"/>
                <a:t>UNFRANCHISE</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Each active client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generates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5, 30 or 35 BV / Mo.</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Each website sold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generates 230 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Calibri"/>
                  <a:ea typeface="+mn-ea"/>
                  <a:cs typeface="+mn-cs"/>
                </a:rPr>
                <a:t>DIGITAL MARKETING PRODUCTS GENERATE ADDITIONAL </a:t>
              </a:r>
              <a:br>
                <a:rPr kumimoji="0" lang="en-US" sz="1800" b="1" i="0" u="none" strike="noStrike" kern="1200" cap="all" spc="0" normalizeH="0" baseline="0" noProof="0" dirty="0">
                  <a:ln>
                    <a:noFill/>
                  </a:ln>
                  <a:solidFill>
                    <a:prstClr val="white"/>
                  </a:solidFill>
                  <a:effectLst/>
                  <a:uLnTx/>
                  <a:uFillTx/>
                  <a:latin typeface="Calibri"/>
                  <a:ea typeface="+mn-ea"/>
                  <a:cs typeface="+mn-cs"/>
                </a:rPr>
              </a:br>
              <a:r>
                <a:rPr kumimoji="0" lang="en-US" sz="1800" b="1" i="0" u="none" strike="noStrike" kern="1200" cap="all" spc="0" normalizeH="0" baseline="0" noProof="0" dirty="0">
                  <a:ln>
                    <a:noFill/>
                  </a:ln>
                  <a:solidFill>
                    <a:prstClr val="white"/>
                  </a:solidFill>
                  <a:effectLst/>
                  <a:uLnTx/>
                  <a:uFillTx/>
                  <a:latin typeface="Calibri"/>
                  <a:ea typeface="+mn-ea"/>
                  <a:cs typeface="+mn-cs"/>
                </a:rPr>
                <a:t> BV AND RETAIL PROFITS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371013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Shape 1487"/>
          <p:cNvSpPr/>
          <p:nvPr/>
        </p:nvSpPr>
        <p:spPr>
          <a:xfrm>
            <a:off x="0" y="0"/>
            <a:ext cx="9144000" cy="5143500"/>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45705" tIns="45706" rIns="45705" bIns="45706" anchor="ctr"/>
          <a:lstStyle/>
          <a:p>
            <a:pPr algn="ctr">
              <a:defRPr>
                <a:solidFill>
                  <a:srgbClr val="FFFFFF"/>
                </a:solidFill>
              </a:defRPr>
            </a:pPr>
            <a:endParaRPr/>
          </a:p>
        </p:txBody>
      </p:sp>
      <p:sp>
        <p:nvSpPr>
          <p:cNvPr id="1488" name="Shape 1488"/>
          <p:cNvSpPr/>
          <p:nvPr/>
        </p:nvSpPr>
        <p:spPr>
          <a:xfrm>
            <a:off x="895694" y="117826"/>
            <a:ext cx="7301833" cy="523192"/>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2800" b="1" cap="all"/>
            </a:lvl1pPr>
          </a:lstStyle>
          <a:p>
            <a:r>
              <a:t>Build share of customer </a:t>
            </a:r>
          </a:p>
        </p:txBody>
      </p:sp>
      <p:graphicFrame>
        <p:nvGraphicFramePr>
          <p:cNvPr id="1489" name="Table 1489"/>
          <p:cNvGraphicFramePr/>
          <p:nvPr>
            <p:extLst>
              <p:ext uri="{D42A27DB-BD31-4B8C-83A1-F6EECF244321}">
                <p14:modId xmlns:p14="http://schemas.microsoft.com/office/powerpoint/2010/main" val="1543748935"/>
              </p:ext>
            </p:extLst>
          </p:nvPr>
        </p:nvGraphicFramePr>
        <p:xfrm>
          <a:off x="4025717" y="850557"/>
          <a:ext cx="4864291" cy="4168850"/>
        </p:xfrm>
        <a:graphic>
          <a:graphicData uri="http://schemas.openxmlformats.org/drawingml/2006/table">
            <a:tbl>
              <a:tblPr firstRow="1">
                <a:tableStyleId>{4C3C2611-4C71-4FC5-86AE-919BDF0F9419}</a:tableStyleId>
              </a:tblPr>
              <a:tblGrid>
                <a:gridCol w="2054744">
                  <a:extLst>
                    <a:ext uri="{9D8B030D-6E8A-4147-A177-3AD203B41FA5}">
                      <a16:colId xmlns:a16="http://schemas.microsoft.com/office/drawing/2014/main" val="20000"/>
                    </a:ext>
                  </a:extLst>
                </a:gridCol>
                <a:gridCol w="1270086">
                  <a:extLst>
                    <a:ext uri="{9D8B030D-6E8A-4147-A177-3AD203B41FA5}">
                      <a16:colId xmlns:a16="http://schemas.microsoft.com/office/drawing/2014/main" val="20001"/>
                    </a:ext>
                  </a:extLst>
                </a:gridCol>
                <a:gridCol w="1539461">
                  <a:extLst>
                    <a:ext uri="{9D8B030D-6E8A-4147-A177-3AD203B41FA5}">
                      <a16:colId xmlns:a16="http://schemas.microsoft.com/office/drawing/2014/main" val="20002"/>
                    </a:ext>
                  </a:extLst>
                </a:gridCol>
              </a:tblGrid>
              <a:tr h="640080">
                <a:tc>
                  <a:txBody>
                    <a:bodyPr/>
                    <a:lstStyle/>
                    <a:p>
                      <a:pPr algn="l">
                        <a:defRPr sz="1800" b="0"/>
                      </a:pPr>
                      <a:r>
                        <a:rPr sz="1800" b="1" dirty="0">
                          <a:solidFill>
                            <a:srgbClr val="FFFFFF"/>
                          </a:solidFill>
                        </a:rPr>
                        <a:t>ITEM</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tc>
                  <a:txBody>
                    <a:bodyPr/>
                    <a:lstStyle/>
                    <a:p>
                      <a:pPr algn="l">
                        <a:defRPr sz="1800" b="0"/>
                      </a:pPr>
                      <a:r>
                        <a:rPr sz="1800" b="1">
                          <a:solidFill>
                            <a:srgbClr val="FFFFFF"/>
                          </a:solidFill>
                        </a:rPr>
                        <a:t>RETAIL PROFIT</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tc>
                  <a:txBody>
                    <a:bodyPr/>
                    <a:lstStyle/>
                    <a:p>
                      <a:pPr algn="l">
                        <a:defRPr sz="1800" b="0"/>
                      </a:pPr>
                      <a:r>
                        <a:rPr sz="1800" b="1">
                          <a:solidFill>
                            <a:srgbClr val="FFFFFF"/>
                          </a:solidFill>
                        </a:rPr>
                        <a:t>BV</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solidFill>
                      <a:srgbClr val="00B0F0"/>
                    </a:solidFill>
                  </a:tcPr>
                </a:tc>
                <a:extLst>
                  <a:ext uri="{0D108BD9-81ED-4DB2-BD59-A6C34878D82A}">
                    <a16:rowId xmlns:a16="http://schemas.microsoft.com/office/drawing/2014/main" val="10000"/>
                  </a:ext>
                </a:extLst>
              </a:tr>
              <a:tr h="525780">
                <a:tc>
                  <a:txBody>
                    <a:bodyPr/>
                    <a:lstStyle/>
                    <a:p>
                      <a:pPr algn="l">
                        <a:defRPr sz="1800"/>
                      </a:pPr>
                      <a:r>
                        <a:rPr sz="1400" dirty="0"/>
                        <a:t>WEBSITE SALE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dirty="0"/>
                        <a:t>$</a:t>
                      </a:r>
                      <a:r>
                        <a:rPr lang="en-US" sz="1400" dirty="0"/>
                        <a:t>1,0</a:t>
                      </a:r>
                      <a:r>
                        <a:rPr sz="1400" dirty="0"/>
                        <a:t>00</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200 BV
30/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1"/>
                  </a:ext>
                </a:extLst>
              </a:tr>
              <a:tr h="308610">
                <a:tc>
                  <a:txBody>
                    <a:bodyPr/>
                    <a:lstStyle/>
                    <a:p>
                      <a:pPr algn="l">
                        <a:defRPr sz="1800"/>
                      </a:pPr>
                      <a:r>
                        <a:rPr sz="1400"/>
                        <a:t>DESIGN PACKAGE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400"/>
                      </a:pPr>
                      <a:r>
                        <a:rPr lang="en-US" sz="1400" dirty="0"/>
                        <a:t>N/A</a:t>
                      </a:r>
                      <a:endParaRPr sz="1400" dirty="0"/>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lang="en-US" sz="1400" dirty="0"/>
                        <a:t>N/A</a:t>
                      </a:r>
                      <a:endParaRPr sz="1400" dirty="0"/>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2"/>
                  </a:ext>
                </a:extLst>
              </a:tr>
              <a:tr h="525780">
                <a:tc>
                  <a:txBody>
                    <a:bodyPr/>
                    <a:lstStyle/>
                    <a:p>
                      <a:pPr algn="l">
                        <a:defRPr sz="1800"/>
                      </a:pPr>
                      <a:r>
                        <a:rPr sz="1400"/>
                        <a:t>SOCIAL MEDIA MANAGEMENT</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$15/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20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3"/>
                  </a:ext>
                </a:extLst>
              </a:tr>
              <a:tr h="669396">
                <a:tc>
                  <a:txBody>
                    <a:bodyPr/>
                    <a:lstStyle/>
                    <a:p>
                      <a:pPr algn="l">
                        <a:defRPr sz="1800"/>
                      </a:pPr>
                      <a:r>
                        <a:rPr sz="1400"/>
                        <a:t>PREMIUM FACEBOOK ADVERTISING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$10/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15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4"/>
                  </a:ext>
                </a:extLst>
              </a:tr>
              <a:tr h="525780">
                <a:tc>
                  <a:txBody>
                    <a:bodyPr/>
                    <a:lstStyle/>
                    <a:p>
                      <a:pPr algn="l">
                        <a:defRPr sz="1800"/>
                      </a:pPr>
                      <a:r>
                        <a:rPr sz="1400"/>
                        <a:t>BASIC GOOGLE ADVERTISING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$24/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a:t>24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5"/>
                  </a:ext>
                </a:extLst>
              </a:tr>
              <a:tr h="473727">
                <a:tc>
                  <a:txBody>
                    <a:bodyPr/>
                    <a:lstStyle/>
                    <a:p>
                      <a:pPr algn="l">
                        <a:defRPr sz="1800"/>
                      </a:pPr>
                      <a:r>
                        <a:rPr sz="1400" b="1"/>
                        <a:t>TOTAL INITIAL SALE</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sz="1400" b="1" dirty="0"/>
                        <a:t>$</a:t>
                      </a:r>
                      <a:r>
                        <a:rPr lang="en-US" sz="1400" b="1" dirty="0"/>
                        <a:t>1,000</a:t>
                      </a:r>
                      <a:endParaRPr sz="1400" b="1" dirty="0"/>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800"/>
                      </a:pPr>
                      <a:r>
                        <a:rPr lang="en-US" sz="1400" b="1" dirty="0"/>
                        <a:t>28</a:t>
                      </a:r>
                      <a:r>
                        <a:rPr sz="1400" b="1" dirty="0"/>
                        <a:t>9 BV</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6"/>
                  </a:ext>
                </a:extLst>
              </a:tr>
              <a:tr h="499697">
                <a:tc>
                  <a:txBody>
                    <a:bodyPr/>
                    <a:lstStyle/>
                    <a:p>
                      <a:pPr algn="l">
                        <a:defRPr sz="1800"/>
                      </a:pPr>
                      <a:r>
                        <a:rPr sz="1900" b="1"/>
                        <a:t>TOTAL RECURRING</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900" b="1"/>
                      </a:pPr>
                      <a:r>
                        <a:rPr sz="1900"/>
                        <a:t>$49/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tc>
                  <a:txBody>
                    <a:bodyPr/>
                    <a:lstStyle/>
                    <a:p>
                      <a:pPr algn="l">
                        <a:defRPr sz="1900" b="1"/>
                      </a:pPr>
                      <a:r>
                        <a:rPr sz="1900" dirty="0"/>
                        <a:t>89 BV/ MO.</a:t>
                      </a:r>
                    </a:p>
                  </a:txBody>
                  <a:tcPr marL="45720" marR="45720" horzOverflow="overflow">
                    <a:lnL w="12700">
                      <a:solidFill>
                        <a:srgbClr val="595959"/>
                      </a:solidFill>
                    </a:lnL>
                    <a:lnR w="12700">
                      <a:solidFill>
                        <a:srgbClr val="595959"/>
                      </a:solidFill>
                    </a:lnR>
                    <a:lnT w="12700">
                      <a:solidFill>
                        <a:srgbClr val="595959"/>
                      </a:solidFill>
                    </a:lnT>
                    <a:lnB w="12700">
                      <a:solidFill>
                        <a:srgbClr val="595959"/>
                      </a:solidFill>
                    </a:lnB>
                    <a:noFill/>
                  </a:tcPr>
                </a:tc>
                <a:extLst>
                  <a:ext uri="{0D108BD9-81ED-4DB2-BD59-A6C34878D82A}">
                    <a16:rowId xmlns:a16="http://schemas.microsoft.com/office/drawing/2014/main" val="10007"/>
                  </a:ext>
                </a:extLst>
              </a:tr>
            </a:tbl>
          </a:graphicData>
        </a:graphic>
      </p:graphicFrame>
      <p:grpSp>
        <p:nvGrpSpPr>
          <p:cNvPr id="1492" name="Group 1492"/>
          <p:cNvGrpSpPr/>
          <p:nvPr/>
        </p:nvGrpSpPr>
        <p:grpSpPr>
          <a:xfrm>
            <a:off x="0" y="847364"/>
            <a:ext cx="4025717" cy="4150309"/>
            <a:chOff x="0" y="0"/>
            <a:chExt cx="4025716" cy="4150308"/>
          </a:xfrm>
        </p:grpSpPr>
        <p:pic>
          <p:nvPicPr>
            <p:cNvPr id="1490" name="image65.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78" y="1237061"/>
              <a:ext cx="3529512" cy="2913247"/>
            </a:xfrm>
            <a:prstGeom prst="rect">
              <a:avLst/>
            </a:prstGeom>
            <a:ln w="12700" cap="flat">
              <a:noFill/>
              <a:miter lim="400000"/>
            </a:ln>
            <a:effectLst/>
          </p:spPr>
        </p:pic>
        <p:sp>
          <p:nvSpPr>
            <p:cNvPr id="1491" name="Shape 1491"/>
            <p:cNvSpPr/>
            <p:nvPr/>
          </p:nvSpPr>
          <p:spPr>
            <a:xfrm>
              <a:off x="0" y="0"/>
              <a:ext cx="402571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defRPr sz="2000" b="1" cap="all"/>
              </a:lvl1pPr>
            </a:lstStyle>
            <a:p>
              <a:r>
                <a:rPr dirty="0"/>
                <a:t>Your client buys a website</a:t>
              </a:r>
            </a:p>
          </p:txBody>
        </p:sp>
      </p:grpSp>
      <p:grpSp>
        <p:nvGrpSpPr>
          <p:cNvPr id="1495" name="Group 1495"/>
          <p:cNvGrpSpPr/>
          <p:nvPr/>
        </p:nvGrpSpPr>
        <p:grpSpPr>
          <a:xfrm>
            <a:off x="0" y="1174818"/>
            <a:ext cx="4025717" cy="2124857"/>
            <a:chOff x="0" y="-1"/>
            <a:chExt cx="4025716" cy="2124856"/>
          </a:xfrm>
        </p:grpSpPr>
        <p:sp>
          <p:nvSpPr>
            <p:cNvPr id="1493" name="Shape 1493"/>
            <p:cNvSpPr/>
            <p:nvPr/>
          </p:nvSpPr>
          <p:spPr>
            <a:xfrm>
              <a:off x="0" y="-1"/>
              <a:ext cx="4025716"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defRPr sz="2000" b="1" cap="all"/>
              </a:lvl1pPr>
            </a:lstStyle>
            <a:p>
              <a:r>
                <a:rPr lang="en-US" dirty="0"/>
                <a:t>AND</a:t>
              </a:r>
              <a:r>
                <a:rPr dirty="0"/>
                <a:t> wants to market the site</a:t>
              </a:r>
            </a:p>
          </p:txBody>
        </p:sp>
        <p:pic>
          <p:nvPicPr>
            <p:cNvPr id="1494" name="image49.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1620" y="420397"/>
              <a:ext cx="2112580" cy="1704458"/>
            </a:xfrm>
            <a:prstGeom prst="rect">
              <a:avLst/>
            </a:prstGeom>
            <a:ln w="12700" cap="flat">
              <a:noFill/>
              <a:miter lim="400000"/>
            </a:ln>
            <a:effectLst/>
          </p:spPr>
        </p:pic>
      </p:grpSp>
      <p:grpSp>
        <p:nvGrpSpPr>
          <p:cNvPr id="1498" name="Group 1498"/>
          <p:cNvGrpSpPr/>
          <p:nvPr/>
        </p:nvGrpSpPr>
        <p:grpSpPr>
          <a:xfrm>
            <a:off x="0" y="1809034"/>
            <a:ext cx="9144000" cy="1220266"/>
            <a:chOff x="0" y="0"/>
            <a:chExt cx="9144000" cy="1220265"/>
          </a:xfrm>
        </p:grpSpPr>
        <p:sp>
          <p:nvSpPr>
            <p:cNvPr id="1496" name="Shape 1496"/>
            <p:cNvSpPr/>
            <p:nvPr/>
          </p:nvSpPr>
          <p:spPr>
            <a:xfrm>
              <a:off x="0" y="0"/>
              <a:ext cx="9144000" cy="1220265"/>
            </a:xfrm>
            <a:prstGeom prst="rect">
              <a:avLst/>
            </a:prstGeom>
            <a:solidFill>
              <a:srgbClr val="00B0F0">
                <a:alpha val="84000"/>
              </a:srgbClr>
            </a:solidFill>
            <a:ln w="25400" cap="flat">
              <a:solidFill>
                <a:srgbClr val="00B0F0"/>
              </a:solidFill>
              <a:prstDash val="solid"/>
              <a:round/>
            </a:ln>
            <a:effectLst/>
          </p:spPr>
          <p:txBody>
            <a:bodyPr wrap="square" lIns="45719" tIns="45719" rIns="45719" bIns="45719" numCol="1" anchor="ctr">
              <a:noAutofit/>
            </a:bodyPr>
            <a:lstStyle/>
            <a:p>
              <a:pPr algn="ctr" defTabSz="914085">
                <a:defRPr sz="2100">
                  <a:solidFill>
                    <a:srgbClr val="FFFFFF"/>
                  </a:solidFill>
                </a:defRPr>
              </a:pPr>
              <a:endParaRPr/>
            </a:p>
          </p:txBody>
        </p:sp>
        <p:sp>
          <p:nvSpPr>
            <p:cNvPr id="1497" name="Shape 1497"/>
            <p:cNvSpPr/>
            <p:nvPr/>
          </p:nvSpPr>
          <p:spPr>
            <a:xfrm>
              <a:off x="0" y="240800"/>
              <a:ext cx="9144000" cy="738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914085">
                <a:defRPr sz="2100">
                  <a:solidFill>
                    <a:srgbClr val="FFFFFF"/>
                  </a:solidFill>
                </a:defRPr>
              </a:pPr>
              <a:r>
                <a:t>YOU CAN START WITH A WEBSITE SALE OR A DIGITAL MARKETING PRODUCT SALE</a:t>
              </a:r>
            </a:p>
            <a:p>
              <a:pPr algn="ctr" defTabSz="914085">
                <a:defRPr sz="2100">
                  <a:solidFill>
                    <a:srgbClr val="FFFFFF"/>
                  </a:solidFill>
                </a:defRPr>
              </a:pPr>
              <a:r>
                <a:t>GROW THE RELATIONSHIP TO BUILD SHARE OF CUSTOMER</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492"/>
                                        </p:tgtEl>
                                        <p:attrNameLst>
                                          <p:attrName>style.visibility</p:attrName>
                                        </p:attrNameLst>
                                      </p:cBhvr>
                                      <p:to>
                                        <p:strVal val="visible"/>
                                      </p:to>
                                    </p:set>
                                    <p:anim calcmode="lin" valueType="num">
                                      <p:cBhvr>
                                        <p:cTn id="7" dur="500" fill="hold"/>
                                        <p:tgtEl>
                                          <p:spTgt spid="1492"/>
                                        </p:tgtEl>
                                        <p:attrNameLst>
                                          <p:attrName>ppt_x</p:attrName>
                                        </p:attrNameLst>
                                      </p:cBhvr>
                                      <p:tavLst>
                                        <p:tav tm="0">
                                          <p:val>
                                            <p:strVal val="#ppt_x"/>
                                          </p:val>
                                        </p:tav>
                                        <p:tav tm="100000">
                                          <p:val>
                                            <p:strVal val="#ppt_x"/>
                                          </p:val>
                                        </p:tav>
                                      </p:tavLst>
                                    </p:anim>
                                    <p:anim calcmode="lin" valueType="num">
                                      <p:cBhvr>
                                        <p:cTn id="8" dur="500" fill="hold"/>
                                        <p:tgtEl>
                                          <p:spTgt spid="14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1495"/>
                                        </p:tgtEl>
                                        <p:attrNameLst>
                                          <p:attrName>style.visibility</p:attrName>
                                        </p:attrNameLst>
                                      </p:cBhvr>
                                      <p:to>
                                        <p:strVal val="visible"/>
                                      </p:to>
                                    </p:set>
                                    <p:anim calcmode="lin" valueType="num">
                                      <p:cBhvr>
                                        <p:cTn id="13" dur="500" fill="hold"/>
                                        <p:tgtEl>
                                          <p:spTgt spid="1495"/>
                                        </p:tgtEl>
                                        <p:attrNameLst>
                                          <p:attrName>ppt_x</p:attrName>
                                        </p:attrNameLst>
                                      </p:cBhvr>
                                      <p:tavLst>
                                        <p:tav tm="0">
                                          <p:val>
                                            <p:strVal val="#ppt_x"/>
                                          </p:val>
                                        </p:tav>
                                        <p:tav tm="100000">
                                          <p:val>
                                            <p:strVal val="#ppt_x"/>
                                          </p:val>
                                        </p:tav>
                                      </p:tavLst>
                                    </p:anim>
                                    <p:anim calcmode="lin" valueType="num">
                                      <p:cBhvr>
                                        <p:cTn id="14" dur="500" fill="hold"/>
                                        <p:tgtEl>
                                          <p:spTgt spid="149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3" nodeType="clickEffect">
                                  <p:stCondLst>
                                    <p:cond delay="0"/>
                                  </p:stCondLst>
                                  <p:iterate>
                                    <p:tmAbs val="0"/>
                                  </p:iterate>
                                  <p:childTnLst>
                                    <p:set>
                                      <p:cBhvr>
                                        <p:cTn id="18" fill="hold"/>
                                        <p:tgtEl>
                                          <p:spTgt spid="1489"/>
                                        </p:tgtEl>
                                        <p:attrNameLst>
                                          <p:attrName>style.visibility</p:attrName>
                                        </p:attrNameLst>
                                      </p:cBhvr>
                                      <p:to>
                                        <p:strVal val="visible"/>
                                      </p:to>
                                    </p:set>
                                    <p:anim calcmode="lin" valueType="num">
                                      <p:cBhvr>
                                        <p:cTn id="19" dur="500" fill="hold"/>
                                        <p:tgtEl>
                                          <p:spTgt spid="1489"/>
                                        </p:tgtEl>
                                        <p:attrNameLst>
                                          <p:attrName>ppt_x</p:attrName>
                                        </p:attrNameLst>
                                      </p:cBhvr>
                                      <p:tavLst>
                                        <p:tav tm="0">
                                          <p:val>
                                            <p:strVal val="#ppt_x"/>
                                          </p:val>
                                        </p:tav>
                                        <p:tav tm="100000">
                                          <p:val>
                                            <p:strVal val="#ppt_x"/>
                                          </p:val>
                                        </p:tav>
                                      </p:tavLst>
                                    </p:anim>
                                    <p:anim calcmode="lin" valueType="num">
                                      <p:cBhvr>
                                        <p:cTn id="20" dur="500" fill="hold"/>
                                        <p:tgtEl>
                                          <p:spTgt spid="148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4" nodeType="clickEffect">
                                  <p:stCondLst>
                                    <p:cond delay="0"/>
                                  </p:stCondLst>
                                  <p:iterate>
                                    <p:tmAbs val="0"/>
                                  </p:iterate>
                                  <p:childTnLst>
                                    <p:set>
                                      <p:cBhvr>
                                        <p:cTn id="24" fill="hold"/>
                                        <p:tgtEl>
                                          <p:spTgt spid="1498"/>
                                        </p:tgtEl>
                                        <p:attrNameLst>
                                          <p:attrName>style.visibility</p:attrName>
                                        </p:attrNameLst>
                                      </p:cBhvr>
                                      <p:to>
                                        <p:strVal val="visible"/>
                                      </p:to>
                                    </p:set>
                                    <p:anim calcmode="lin" valueType="num">
                                      <p:cBhvr>
                                        <p:cTn id="25" dur="500" fill="hold"/>
                                        <p:tgtEl>
                                          <p:spTgt spid="1498"/>
                                        </p:tgtEl>
                                        <p:attrNameLst>
                                          <p:attrName>ppt_x</p:attrName>
                                        </p:attrNameLst>
                                      </p:cBhvr>
                                      <p:tavLst>
                                        <p:tav tm="0">
                                          <p:val>
                                            <p:strVal val="#ppt_x"/>
                                          </p:val>
                                        </p:tav>
                                        <p:tav tm="100000">
                                          <p:val>
                                            <p:strVal val="#ppt_x"/>
                                          </p:val>
                                        </p:tav>
                                      </p:tavLst>
                                    </p:anim>
                                    <p:anim calcmode="lin" valueType="num">
                                      <p:cBhvr>
                                        <p:cTn id="26" dur="500" fill="hold"/>
                                        <p:tgtEl>
                                          <p:spTgt spid="1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 grpId="3" animBg="1" advAuto="0"/>
      <p:bldP spid="1492" grpId="1" animBg="1" advAuto="0"/>
      <p:bldP spid="1495" grpId="2" animBg="1" advAuto="0"/>
      <p:bldP spid="1498"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31" y="-14432"/>
            <a:ext cx="9144000" cy="5157933"/>
          </a:xfrm>
          <a:prstGeom prst="rect">
            <a:avLst/>
          </a:prstGeom>
        </p:spPr>
      </p:pic>
      <p:grpSp>
        <p:nvGrpSpPr>
          <p:cNvPr id="1507" name="Group 1507"/>
          <p:cNvGrpSpPr/>
          <p:nvPr/>
        </p:nvGrpSpPr>
        <p:grpSpPr>
          <a:xfrm>
            <a:off x="103330" y="2614622"/>
            <a:ext cx="4495801" cy="755046"/>
            <a:chOff x="0" y="-1"/>
            <a:chExt cx="4234284" cy="755045"/>
          </a:xfrm>
        </p:grpSpPr>
        <p:sp>
          <p:nvSpPr>
            <p:cNvPr id="1505" name="Shape 1505"/>
            <p:cNvSpPr/>
            <p:nvPr/>
          </p:nvSpPr>
          <p:spPr>
            <a:xfrm>
              <a:off x="1" y="-1"/>
              <a:ext cx="4234283" cy="755045"/>
            </a:xfrm>
            <a:prstGeom prst="rect">
              <a:avLst/>
            </a:prstGeom>
            <a:solidFill>
              <a:srgbClr val="00B0F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506" name="Shape 1506"/>
            <p:cNvSpPr/>
            <p:nvPr/>
          </p:nvSpPr>
          <p:spPr>
            <a:xfrm>
              <a:off x="0" y="208247"/>
              <a:ext cx="4234284" cy="3385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lvl="1" indent="0" algn="ctr" defTabSz="914085">
                <a:defRPr sz="2000" b="1" cap="all">
                  <a:solidFill>
                    <a:srgbClr val="FFFFFF"/>
                  </a:solidFill>
                </a:defRPr>
              </a:pPr>
              <a:r>
                <a:rPr lang="en-US" sz="1600" dirty="0"/>
                <a:t>SHOPPING ANNUITY &amp; BUSINESS SERVICES </a:t>
              </a:r>
              <a:endParaRPr sz="1600" dirty="0"/>
            </a:p>
          </p:txBody>
        </p:sp>
      </p:grpSp>
      <p:grpSp>
        <p:nvGrpSpPr>
          <p:cNvPr id="1510" name="Group 1510"/>
          <p:cNvGrpSpPr/>
          <p:nvPr/>
        </p:nvGrpSpPr>
        <p:grpSpPr>
          <a:xfrm>
            <a:off x="103331" y="3418344"/>
            <a:ext cx="4495800" cy="755046"/>
            <a:chOff x="0" y="-1"/>
            <a:chExt cx="4495800" cy="755045"/>
          </a:xfrm>
        </p:grpSpPr>
        <p:sp>
          <p:nvSpPr>
            <p:cNvPr id="1508" name="Shape 1508"/>
            <p:cNvSpPr/>
            <p:nvPr/>
          </p:nvSpPr>
          <p:spPr>
            <a:xfrm>
              <a:off x="0" y="-1"/>
              <a:ext cx="4495800" cy="755045"/>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sz="2000" b="1" cap="all">
                  <a:solidFill>
                    <a:srgbClr val="262626"/>
                  </a:solidFill>
                </a:defRPr>
              </a:pPr>
              <a:endParaRPr/>
            </a:p>
          </p:txBody>
        </p:sp>
        <p:sp>
          <p:nvSpPr>
            <p:cNvPr id="1509" name="Shape 1509"/>
            <p:cNvSpPr/>
            <p:nvPr/>
          </p:nvSpPr>
          <p:spPr>
            <a:xfrm>
              <a:off x="0" y="208247"/>
              <a:ext cx="4495800" cy="3385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lvl="1" indent="0" algn="ctr" defTabSz="914085">
                <a:defRPr sz="2000" b="1" cap="all">
                  <a:solidFill>
                    <a:srgbClr val="262626"/>
                  </a:solidFill>
                </a:defRPr>
              </a:pPr>
              <a:r>
                <a:rPr lang="en-US" sz="1600" dirty="0"/>
                <a:t>GLOBAL BUSINESS &amp; EMP</a:t>
              </a:r>
              <a:endParaRPr sz="1600" dirty="0"/>
            </a:p>
          </p:txBody>
        </p:sp>
      </p:grpSp>
      <p:grpSp>
        <p:nvGrpSpPr>
          <p:cNvPr id="1513" name="Group 1513"/>
          <p:cNvGrpSpPr/>
          <p:nvPr/>
        </p:nvGrpSpPr>
        <p:grpSpPr>
          <a:xfrm>
            <a:off x="103331" y="4285493"/>
            <a:ext cx="4495800" cy="755046"/>
            <a:chOff x="0" y="-1"/>
            <a:chExt cx="4495800" cy="755045"/>
          </a:xfrm>
        </p:grpSpPr>
        <p:sp>
          <p:nvSpPr>
            <p:cNvPr id="1511" name="Shape 1511"/>
            <p:cNvSpPr/>
            <p:nvPr/>
          </p:nvSpPr>
          <p:spPr>
            <a:xfrm>
              <a:off x="0" y="-1"/>
              <a:ext cx="4495800" cy="755045"/>
            </a:xfrm>
            <a:prstGeom prst="rect">
              <a:avLst/>
            </a:prstGeom>
            <a:solidFill>
              <a:srgbClr val="00B0F0"/>
            </a:solidFill>
            <a:ln w="12700" cap="flat">
              <a:noFill/>
              <a:miter lim="400000"/>
            </a:ln>
            <a:effectLst/>
          </p:spPr>
          <p:txBody>
            <a:bodyPr wrap="square" lIns="45719" tIns="45719" rIns="45719" bIns="45719" numCol="1" anchor="ctr">
              <a:noAutofit/>
            </a:bodyPr>
            <a:lstStyle/>
            <a:p>
              <a:pPr algn="ctr" defTabSz="914085">
                <a:defRPr sz="2000" cap="all">
                  <a:solidFill>
                    <a:srgbClr val="FFFFFF"/>
                  </a:solidFill>
                </a:defRPr>
              </a:pPr>
              <a:endParaRPr/>
            </a:p>
          </p:txBody>
        </p:sp>
        <p:sp>
          <p:nvSpPr>
            <p:cNvPr id="1512" name="Shape 1512"/>
            <p:cNvSpPr/>
            <p:nvPr/>
          </p:nvSpPr>
          <p:spPr>
            <a:xfrm>
              <a:off x="0" y="208247"/>
              <a:ext cx="4495800" cy="3385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2000" b="1" cap="all">
                  <a:solidFill>
                    <a:srgbClr val="FFFFFF"/>
                  </a:solidFill>
                </a:defRPr>
              </a:lvl1pPr>
            </a:lstStyle>
            <a:p>
              <a:r>
                <a:rPr lang="en-US" sz="1600" dirty="0"/>
                <a:t>UNFRANCHISE BUSINESS</a:t>
              </a:r>
              <a:endParaRPr sz="1600" dirty="0"/>
            </a:p>
          </p:txBody>
        </p:sp>
      </p:grpSp>
      <p:sp>
        <p:nvSpPr>
          <p:cNvPr id="19" name="Shape 1617"/>
          <p:cNvSpPr/>
          <p:nvPr/>
        </p:nvSpPr>
        <p:spPr>
          <a:xfrm>
            <a:off x="199885" y="133350"/>
            <a:ext cx="8798491" cy="809626"/>
          </a:xfrm>
          <a:prstGeom prst="rect">
            <a:avLst/>
          </a:prstGeom>
          <a:solidFill>
            <a:srgbClr val="93BF3E"/>
          </a:solidFill>
          <a:ln w="12700">
            <a:miter lim="400000"/>
          </a:ln>
          <a:effectLst>
            <a:outerShdw blurRad="38100" dist="23000" dir="5400000" rotWithShape="0">
              <a:srgbClr val="000000">
                <a:alpha val="35000"/>
              </a:srgbClr>
            </a:outerShdw>
          </a:effectLst>
        </p:spPr>
        <p:txBody>
          <a:bodyPr lIns="45705" tIns="45706" rIns="45705" bIns="45706" anchor="ctr"/>
          <a:lstStyle/>
          <a:p>
            <a:pPr algn="ctr">
              <a:defRPr>
                <a:solidFill>
                  <a:srgbClr val="FFFFFF"/>
                </a:solidFill>
              </a:defRPr>
            </a:pPr>
            <a:endParaRPr/>
          </a:p>
        </p:txBody>
      </p:sp>
      <p:sp>
        <p:nvSpPr>
          <p:cNvPr id="1515" name="Shape 1515"/>
          <p:cNvSpPr/>
          <p:nvPr/>
        </p:nvSpPr>
        <p:spPr>
          <a:xfrm>
            <a:off x="457200" y="181317"/>
            <a:ext cx="8229600" cy="769413"/>
          </a:xfrm>
          <a:prstGeom prst="rect">
            <a:avLst/>
          </a:prstGeom>
          <a:ln w="12700">
            <a:miter lim="400000"/>
          </a:ln>
          <a:extLst>
            <a:ext uri="{C572A759-6A51-4108-AA02-DFA0A04FC94B}">
              <ma14:wrappingTextBoxFlag xmlns="" xmlns:ma14="http://schemas.microsoft.com/office/mac/drawingml/2011/main" val="1"/>
            </a:ext>
          </a:extLst>
        </p:spPr>
        <p:txBody>
          <a:bodyPr wrap="square" lIns="45705" tIns="45706" rIns="45705" bIns="45706">
            <a:spAutoFit/>
          </a:bodyPr>
          <a:lstStyle>
            <a:lvl1pPr algn="ctr" defTabSz="914400">
              <a:spcBef>
                <a:spcPts val="1800"/>
              </a:spcBef>
              <a:defRPr sz="2200" b="1">
                <a:solidFill>
                  <a:srgbClr val="262626"/>
                </a:solidFill>
              </a:defRPr>
            </a:lvl1pPr>
          </a:lstStyle>
          <a:p>
            <a:r>
              <a:rPr dirty="0">
                <a:solidFill>
                  <a:schemeClr val="bg1"/>
                </a:solidFill>
              </a:rPr>
              <a:t>THE WEBCENTER PROGRAM PROVIDES SEVERAL WAYS FOR YOU TO CREATE LEVERAGE AND EXPAND YOUR BUSINESS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2" name="image67.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
            <a:ext cx="9144000" cy="2427695"/>
          </a:xfrm>
          <a:prstGeom prst="rect">
            <a:avLst/>
          </a:prstGeom>
          <a:ln w="12700">
            <a:miter lim="400000"/>
          </a:ln>
        </p:spPr>
      </p:pic>
      <p:sp>
        <p:nvSpPr>
          <p:cNvPr id="1533" name="Shape 1533"/>
          <p:cNvSpPr/>
          <p:nvPr/>
        </p:nvSpPr>
        <p:spPr>
          <a:xfrm>
            <a:off x="183129" y="2577498"/>
            <a:ext cx="8729717" cy="56134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nchor="ctr">
            <a:normAutofit/>
          </a:bodyPr>
          <a:lstStyle>
            <a:lvl1pPr algn="ctr" defTabSz="914400">
              <a:lnSpc>
                <a:spcPct val="80000"/>
              </a:lnSpc>
              <a:defRPr sz="3000" b="1" cap="all">
                <a:solidFill>
                  <a:srgbClr val="00B0F0"/>
                </a:solidFill>
              </a:defRPr>
            </a:lvl1pPr>
          </a:lstStyle>
          <a:p>
            <a:r>
              <a:rPr dirty="0"/>
              <a:t>SMALL BUSINESS OWNERS</a:t>
            </a:r>
            <a:r>
              <a:rPr lang="en-US" dirty="0"/>
              <a:t> =</a:t>
            </a:r>
            <a:r>
              <a:rPr dirty="0"/>
              <a:t> MORE OPPORTUNITIES</a:t>
            </a:r>
          </a:p>
        </p:txBody>
      </p:sp>
      <p:grpSp>
        <p:nvGrpSpPr>
          <p:cNvPr id="1537" name="Group 1537"/>
          <p:cNvGrpSpPr/>
          <p:nvPr/>
        </p:nvGrpSpPr>
        <p:grpSpPr>
          <a:xfrm>
            <a:off x="3262149" y="3140902"/>
            <a:ext cx="2837795" cy="1880756"/>
            <a:chOff x="0" y="0"/>
            <a:chExt cx="2837794" cy="1880752"/>
          </a:xfrm>
        </p:grpSpPr>
        <p:sp>
          <p:nvSpPr>
            <p:cNvPr id="1534" name="Shape 1534"/>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35" name="Shape 1535"/>
            <p:cNvSpPr/>
            <p:nvPr/>
          </p:nvSpPr>
          <p:spPr>
            <a:xfrm>
              <a:off x="23047" y="126148"/>
              <a:ext cx="2814747" cy="353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200"/>
                </a:spcBef>
                <a:defRPr sz="1700" b="1"/>
              </a:lvl1pPr>
            </a:lstStyle>
            <a:p>
              <a:r>
                <a:t>BUSINESS SERVICES</a:t>
              </a:r>
            </a:p>
          </p:txBody>
        </p:sp>
        <p:sp>
          <p:nvSpPr>
            <p:cNvPr id="1536" name="Shape 1536"/>
            <p:cNvSpPr/>
            <p:nvPr/>
          </p:nvSpPr>
          <p:spPr>
            <a:xfrm>
              <a:off x="23047" y="772760"/>
              <a:ext cx="2814747" cy="11079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spcBef>
                  <a:spcPts val="1200"/>
                </a:spcBef>
                <a:defRPr sz="1400"/>
              </a:pPr>
              <a:r>
                <a:rPr lang="en-US" dirty="0"/>
                <a:t>SHARE THE B2B CATALOG</a:t>
              </a:r>
            </a:p>
            <a:p>
              <a:pPr algn="ctr">
                <a:spcBef>
                  <a:spcPts val="1200"/>
                </a:spcBef>
                <a:defRPr sz="1400"/>
              </a:pPr>
              <a:r>
                <a:rPr dirty="0"/>
                <a:t>BUILD SHARE OF CUSTOMER WITH OTHER RELEVANT PRODUCTS AND BUSINESS SERVICES</a:t>
              </a:r>
            </a:p>
          </p:txBody>
        </p:sp>
      </p:grpSp>
      <p:grpSp>
        <p:nvGrpSpPr>
          <p:cNvPr id="1541" name="Group 1541"/>
          <p:cNvGrpSpPr/>
          <p:nvPr/>
        </p:nvGrpSpPr>
        <p:grpSpPr>
          <a:xfrm>
            <a:off x="183124" y="3118498"/>
            <a:ext cx="2837796" cy="1880755"/>
            <a:chOff x="0" y="0"/>
            <a:chExt cx="2837794" cy="1880752"/>
          </a:xfrm>
        </p:grpSpPr>
        <p:sp>
          <p:nvSpPr>
            <p:cNvPr id="1538" name="Shape 1538"/>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39" name="Shape 1539"/>
            <p:cNvSpPr/>
            <p:nvPr/>
          </p:nvSpPr>
          <p:spPr>
            <a:xfrm>
              <a:off x="23047" y="126148"/>
              <a:ext cx="2814747" cy="353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200"/>
                </a:spcBef>
                <a:defRPr sz="1700" b="1"/>
              </a:lvl1pPr>
            </a:lstStyle>
            <a:p>
              <a:r>
                <a:t>SHOPPING ANNUITY</a:t>
              </a:r>
            </a:p>
          </p:txBody>
        </p:sp>
        <p:sp>
          <p:nvSpPr>
            <p:cNvPr id="1540" name="Shape 1540"/>
            <p:cNvSpPr/>
            <p:nvPr/>
          </p:nvSpPr>
          <p:spPr>
            <a:xfrm>
              <a:off x="23047" y="772760"/>
              <a:ext cx="2814747" cy="11079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spcBef>
                  <a:spcPts val="1200"/>
                </a:spcBef>
                <a:defRPr sz="1400"/>
              </a:pPr>
              <a:r>
                <a:rPr dirty="0"/>
                <a:t>CONDUCT A BUSINESS SPENDING ASSESSMENT</a:t>
              </a:r>
              <a:endParaRPr lang="en-US" dirty="0"/>
            </a:p>
            <a:p>
              <a:pPr algn="ctr">
                <a:spcBef>
                  <a:spcPts val="1200"/>
                </a:spcBef>
                <a:defRPr sz="1400"/>
              </a:pPr>
              <a:r>
                <a:rPr lang="en-US" dirty="0"/>
                <a:t>CONVERT SPENDING &amp; OVERHEAD INTO INCOME</a:t>
              </a:r>
              <a:endParaRPr dirty="0"/>
            </a:p>
          </p:txBody>
        </p:sp>
      </p:grpSp>
      <p:grpSp>
        <p:nvGrpSpPr>
          <p:cNvPr id="1545" name="Group 1545"/>
          <p:cNvGrpSpPr/>
          <p:nvPr/>
        </p:nvGrpSpPr>
        <p:grpSpPr>
          <a:xfrm>
            <a:off x="6207197" y="3115401"/>
            <a:ext cx="2837795" cy="1665310"/>
            <a:chOff x="0" y="0"/>
            <a:chExt cx="2837794" cy="1665309"/>
          </a:xfrm>
        </p:grpSpPr>
        <p:sp>
          <p:nvSpPr>
            <p:cNvPr id="1542" name="Shape 1542"/>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543" name="Shape 1543"/>
            <p:cNvSpPr/>
            <p:nvPr/>
          </p:nvSpPr>
          <p:spPr>
            <a:xfrm>
              <a:off x="23047" y="126148"/>
              <a:ext cx="2814747" cy="353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spcBef>
                  <a:spcPts val="1200"/>
                </a:spcBef>
                <a:defRPr sz="1700" b="1"/>
              </a:lvl1pPr>
            </a:lstStyle>
            <a:p>
              <a:r>
                <a:t>UNFRANCHISE BUSINESS</a:t>
              </a:r>
            </a:p>
          </p:txBody>
        </p:sp>
        <p:sp>
          <p:nvSpPr>
            <p:cNvPr id="1544" name="Shape 1544"/>
            <p:cNvSpPr/>
            <p:nvPr/>
          </p:nvSpPr>
          <p:spPr>
            <a:xfrm>
              <a:off x="23047" y="772760"/>
              <a:ext cx="2814747" cy="8925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a:spcBef>
                  <a:spcPts val="1200"/>
                </a:spcBef>
                <a:defRPr sz="1400"/>
              </a:pPr>
              <a:r>
                <a:rPr lang="en-US" dirty="0"/>
                <a:t>SHARE THE BUSINESS OPPORTUNITY</a:t>
              </a:r>
            </a:p>
            <a:p>
              <a:pPr algn="ctr">
                <a:spcBef>
                  <a:spcPts val="1200"/>
                </a:spcBef>
                <a:defRPr sz="1400"/>
              </a:pPr>
              <a:r>
                <a:rPr dirty="0"/>
                <a:t>SMALL BUSINESS OWNERS ARE ENTREPRENEURS </a:t>
              </a: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9" name="Rectangle 8"/>
          <p:cNvSpPr/>
          <p:nvPr/>
        </p:nvSpPr>
        <p:spPr>
          <a:xfrm>
            <a:off x="1" y="3764148"/>
            <a:ext cx="9144000" cy="1123400"/>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6" name="TextBox 5"/>
          <p:cNvSpPr txBox="1"/>
          <p:nvPr/>
        </p:nvSpPr>
        <p:spPr>
          <a:xfrm>
            <a:off x="609601" y="4176328"/>
            <a:ext cx="7924800" cy="646331"/>
          </a:xfrm>
          <a:prstGeom prst="rect">
            <a:avLst/>
          </a:prstGeom>
          <a:noFill/>
        </p:spPr>
        <p:txBody>
          <a:bodyPr wrap="square" rtlCol="0">
            <a:spAutoFit/>
          </a:bodyPr>
          <a:lstStyle/>
          <a:p>
            <a:pPr algn="ctr" defTabSz="914400">
              <a:spcAft>
                <a:spcPts val="1200"/>
              </a:spcAft>
            </a:pPr>
            <a:r>
              <a:rPr lang="en-US" dirty="0">
                <a:solidFill>
                  <a:prstClr val="white"/>
                </a:solidFill>
                <a:latin typeface="Calibri"/>
              </a:rPr>
              <a:t>Your WebCenter is automatically enabled to sell websites globally in all </a:t>
            </a:r>
            <a:br>
              <a:rPr lang="en-US" dirty="0">
                <a:solidFill>
                  <a:prstClr val="white"/>
                </a:solidFill>
                <a:latin typeface="Calibri"/>
              </a:rPr>
            </a:br>
            <a:r>
              <a:rPr lang="en-US" b="1" dirty="0">
                <a:solidFill>
                  <a:prstClr val="white"/>
                </a:solidFill>
                <a:latin typeface="Calibri"/>
              </a:rPr>
              <a:t>Market Countries &amp; EMP Countries.  </a:t>
            </a:r>
            <a:r>
              <a:rPr lang="en-US" b="1" u="sng" dirty="0">
                <a:solidFill>
                  <a:prstClr val="white"/>
                </a:solidFill>
                <a:latin typeface="Calibri"/>
              </a:rPr>
              <a:t>You earn Home Country Retail Profit &amp; BV! </a:t>
            </a:r>
          </a:p>
        </p:txBody>
      </p:sp>
      <p:sp>
        <p:nvSpPr>
          <p:cNvPr id="7" name="Rectangle 6"/>
          <p:cNvSpPr/>
          <p:nvPr/>
        </p:nvSpPr>
        <p:spPr>
          <a:xfrm>
            <a:off x="2422065" y="3687943"/>
            <a:ext cx="4244945" cy="523220"/>
          </a:xfrm>
          <a:prstGeom prst="rect">
            <a:avLst/>
          </a:prstGeom>
        </p:spPr>
        <p:txBody>
          <a:bodyPr wrap="none">
            <a:spAutoFit/>
          </a:bodyPr>
          <a:lstStyle/>
          <a:p>
            <a:pPr algn="ctr" defTabSz="914400">
              <a:spcAft>
                <a:spcPts val="1200"/>
              </a:spcAft>
            </a:pPr>
            <a:r>
              <a:rPr lang="en-US" sz="2800" b="1" dirty="0">
                <a:solidFill>
                  <a:prstClr val="white"/>
                </a:solidFill>
                <a:latin typeface="Calibri"/>
              </a:rPr>
              <a:t>YOUR GLOBAL WEBCENTER</a:t>
            </a:r>
          </a:p>
        </p:txBody>
      </p:sp>
      <p:grpSp>
        <p:nvGrpSpPr>
          <p:cNvPr id="3" name="Group 2"/>
          <p:cNvGrpSpPr/>
          <p:nvPr/>
        </p:nvGrpSpPr>
        <p:grpSpPr>
          <a:xfrm>
            <a:off x="0" y="0"/>
            <a:ext cx="3273778" cy="3949553"/>
            <a:chOff x="0" y="0"/>
            <a:chExt cx="3273778" cy="3949552"/>
          </a:xfrm>
        </p:grpSpPr>
        <p:sp>
          <p:nvSpPr>
            <p:cNvPr id="2" name="Rectangle 1"/>
            <p:cNvSpPr/>
            <p:nvPr/>
          </p:nvSpPr>
          <p:spPr>
            <a:xfrm>
              <a:off x="0" y="0"/>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225778" y="256234"/>
              <a:ext cx="2610555" cy="3693318"/>
            </a:xfrm>
            <a:prstGeom prst="rect">
              <a:avLst/>
            </a:prstGeom>
            <a:noFill/>
          </p:spPr>
          <p:txBody>
            <a:bodyPr wrap="square" rtlCol="0">
              <a:spAutoFit/>
            </a:bodyPr>
            <a:lstStyle/>
            <a:p>
              <a:pPr marL="285750" indent="-285750" defTabSz="914400">
                <a:buFont typeface="Arial"/>
                <a:buChar char="•"/>
              </a:pPr>
              <a:r>
                <a:rPr lang="en-US" b="1" dirty="0">
                  <a:solidFill>
                    <a:prstClr val="white"/>
                  </a:solidFill>
                  <a:latin typeface="Calibri"/>
                </a:rPr>
                <a:t>Australia</a:t>
              </a:r>
            </a:p>
            <a:p>
              <a:pPr marL="285750" indent="-285750" defTabSz="914400">
                <a:buFont typeface="Arial"/>
                <a:buChar char="•"/>
              </a:pPr>
              <a:r>
                <a:rPr lang="en-US" b="1" dirty="0">
                  <a:solidFill>
                    <a:prstClr val="white"/>
                  </a:solidFill>
                  <a:latin typeface="Calibri"/>
                </a:rPr>
                <a:t>Bahamas</a:t>
              </a:r>
            </a:p>
            <a:p>
              <a:pPr marL="285750" indent="-285750" defTabSz="914400">
                <a:buFont typeface="Arial"/>
                <a:buChar char="•"/>
              </a:pPr>
              <a:r>
                <a:rPr lang="en-US" b="1" dirty="0">
                  <a:solidFill>
                    <a:prstClr val="white"/>
                  </a:solidFill>
                  <a:latin typeface="Calibri"/>
                </a:rPr>
                <a:t>Bermuda</a:t>
              </a:r>
            </a:p>
            <a:p>
              <a:pPr marL="285750" indent="-285750" defTabSz="914400">
                <a:buFont typeface="Arial"/>
                <a:buChar char="•"/>
              </a:pPr>
              <a:r>
                <a:rPr lang="en-US" b="1" dirty="0">
                  <a:solidFill>
                    <a:prstClr val="white"/>
                  </a:solidFill>
                  <a:latin typeface="Calibri"/>
                </a:rPr>
                <a:t>Canada</a:t>
              </a:r>
            </a:p>
            <a:p>
              <a:pPr marL="285750" indent="-285750" defTabSz="914400">
                <a:buFont typeface="Arial"/>
                <a:buChar char="•"/>
              </a:pPr>
              <a:r>
                <a:rPr lang="en-US" b="1" dirty="0">
                  <a:solidFill>
                    <a:prstClr val="white"/>
                  </a:solidFill>
                  <a:latin typeface="Calibri"/>
                </a:rPr>
                <a:t>Chile </a:t>
              </a:r>
            </a:p>
            <a:p>
              <a:pPr marL="285750" indent="-285750" defTabSz="914400">
                <a:buFont typeface="Arial"/>
                <a:buChar char="•"/>
              </a:pPr>
              <a:r>
                <a:rPr lang="en-US" b="1" dirty="0">
                  <a:solidFill>
                    <a:prstClr val="white"/>
                  </a:solidFill>
                  <a:latin typeface="Calibri"/>
                </a:rPr>
                <a:t>China</a:t>
              </a:r>
            </a:p>
            <a:p>
              <a:pPr marL="285750" indent="-285750" defTabSz="914400">
                <a:buFont typeface="Arial"/>
                <a:buChar char="•"/>
              </a:pPr>
              <a:r>
                <a:rPr lang="en-US" b="1" dirty="0">
                  <a:solidFill>
                    <a:prstClr val="white"/>
                  </a:solidFill>
                  <a:latin typeface="Calibri"/>
                </a:rPr>
                <a:t>Columbia</a:t>
              </a:r>
            </a:p>
            <a:p>
              <a:pPr marL="285750" indent="-285750" defTabSz="914400">
                <a:buFont typeface="Arial"/>
                <a:buChar char="•"/>
              </a:pPr>
              <a:r>
                <a:rPr lang="en-US" b="1" dirty="0">
                  <a:solidFill>
                    <a:prstClr val="white"/>
                  </a:solidFill>
                  <a:latin typeface="Calibri"/>
                </a:rPr>
                <a:t>Costa Rica</a:t>
              </a:r>
            </a:p>
            <a:p>
              <a:pPr marL="285750" indent="-285750" defTabSz="914400">
                <a:buFont typeface="Arial"/>
                <a:buChar char="•"/>
              </a:pPr>
              <a:r>
                <a:rPr lang="en-US" b="1" dirty="0">
                  <a:solidFill>
                    <a:prstClr val="white"/>
                  </a:solidFill>
                  <a:latin typeface="Calibri"/>
                </a:rPr>
                <a:t>Dominican Republic</a:t>
              </a:r>
            </a:p>
            <a:p>
              <a:pPr marL="285750" indent="-285750" defTabSz="914400">
                <a:buFont typeface="Arial"/>
                <a:buChar char="•"/>
              </a:pPr>
              <a:r>
                <a:rPr lang="en-US" b="1" dirty="0">
                  <a:solidFill>
                    <a:prstClr val="white"/>
                  </a:solidFill>
                  <a:latin typeface="Calibri"/>
                </a:rPr>
                <a:t>Ecuador</a:t>
              </a:r>
            </a:p>
            <a:p>
              <a:pPr marL="285750" indent="-285750" defTabSz="914400">
                <a:buFont typeface="Arial"/>
                <a:buChar char="•"/>
              </a:pPr>
              <a:r>
                <a:rPr lang="en-US" b="1" dirty="0">
                  <a:solidFill>
                    <a:prstClr val="white"/>
                  </a:solidFill>
                  <a:latin typeface="Calibri"/>
                </a:rPr>
                <a:t>Hong Kong</a:t>
              </a:r>
            </a:p>
            <a:p>
              <a:pPr marL="285750" indent="-285750" defTabSz="914400">
                <a:buFont typeface="Arial"/>
                <a:buChar char="•"/>
              </a:pPr>
              <a:r>
                <a:rPr lang="en-US" b="1" dirty="0">
                  <a:solidFill>
                    <a:prstClr val="white"/>
                  </a:solidFill>
                  <a:latin typeface="Calibri"/>
                </a:rPr>
                <a:t>Indonesia</a:t>
              </a:r>
            </a:p>
            <a:p>
              <a:pPr marL="285750" indent="-285750" defTabSz="914400">
                <a:buFont typeface="Arial"/>
                <a:buChar char="•"/>
              </a:pPr>
              <a:endParaRPr lang="en-US" b="1" dirty="0">
                <a:solidFill>
                  <a:prstClr val="white"/>
                </a:solidFill>
                <a:latin typeface="Calibri"/>
              </a:endParaRPr>
            </a:p>
          </p:txBody>
        </p:sp>
      </p:grpSp>
      <p:grpSp>
        <p:nvGrpSpPr>
          <p:cNvPr id="4" name="Group 3"/>
          <p:cNvGrpSpPr/>
          <p:nvPr/>
        </p:nvGrpSpPr>
        <p:grpSpPr>
          <a:xfrm>
            <a:off x="5870222" y="1"/>
            <a:ext cx="3273778" cy="3672554"/>
            <a:chOff x="5870222" y="0"/>
            <a:chExt cx="3273778" cy="3672554"/>
          </a:xfrm>
        </p:grpSpPr>
        <p:sp>
          <p:nvSpPr>
            <p:cNvPr id="8" name="Rectangle 7"/>
            <p:cNvSpPr/>
            <p:nvPr/>
          </p:nvSpPr>
          <p:spPr>
            <a:xfrm>
              <a:off x="5870222" y="0"/>
              <a:ext cx="3273778" cy="3672554"/>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191955" y="256234"/>
              <a:ext cx="2610555" cy="3416320"/>
            </a:xfrm>
            <a:prstGeom prst="rect">
              <a:avLst/>
            </a:prstGeom>
            <a:noFill/>
          </p:spPr>
          <p:txBody>
            <a:bodyPr wrap="square" rtlCol="0">
              <a:spAutoFit/>
            </a:bodyPr>
            <a:lstStyle/>
            <a:p>
              <a:pPr marL="285750" indent="-285750" defTabSz="914400">
                <a:buFont typeface="Arial"/>
                <a:buChar char="•"/>
              </a:pPr>
              <a:r>
                <a:rPr lang="en-US" b="1" dirty="0">
                  <a:solidFill>
                    <a:prstClr val="white"/>
                  </a:solidFill>
                </a:rPr>
                <a:t>Ireland</a:t>
              </a:r>
            </a:p>
            <a:p>
              <a:pPr marL="285750" indent="-285750" defTabSz="914400">
                <a:buFont typeface="Arial"/>
                <a:buChar char="•"/>
              </a:pPr>
              <a:r>
                <a:rPr lang="en-US" b="1" dirty="0">
                  <a:solidFill>
                    <a:prstClr val="white"/>
                  </a:solidFill>
                  <a:latin typeface="Calibri"/>
                </a:rPr>
                <a:t>Jamaica</a:t>
              </a:r>
            </a:p>
            <a:p>
              <a:pPr marL="285750" indent="-285750" defTabSz="914400">
                <a:buFont typeface="Arial"/>
                <a:buChar char="•"/>
              </a:pPr>
              <a:r>
                <a:rPr lang="en-US" b="1" dirty="0">
                  <a:solidFill>
                    <a:prstClr val="white"/>
                  </a:solidFill>
                  <a:latin typeface="Calibri"/>
                </a:rPr>
                <a:t>Macau SAR China</a:t>
              </a:r>
            </a:p>
            <a:p>
              <a:pPr marL="285750" indent="-285750" defTabSz="914400">
                <a:buFont typeface="Arial"/>
                <a:buChar char="•"/>
              </a:pPr>
              <a:r>
                <a:rPr lang="en-US" b="1" dirty="0">
                  <a:solidFill>
                    <a:prstClr val="white"/>
                  </a:solidFill>
                  <a:latin typeface="Calibri"/>
                </a:rPr>
                <a:t>New Zealand</a:t>
              </a:r>
            </a:p>
            <a:p>
              <a:pPr marL="285750" indent="-285750" defTabSz="914400">
                <a:buFont typeface="Arial"/>
                <a:buChar char="•"/>
              </a:pPr>
              <a:r>
                <a:rPr lang="en-US" b="1" dirty="0">
                  <a:solidFill>
                    <a:prstClr val="white"/>
                  </a:solidFill>
                  <a:latin typeface="Calibri"/>
                </a:rPr>
                <a:t>Panama</a:t>
              </a:r>
            </a:p>
            <a:p>
              <a:pPr marL="285750" indent="-285750" defTabSz="914400">
                <a:buFont typeface="Arial"/>
                <a:buChar char="•"/>
              </a:pPr>
              <a:r>
                <a:rPr lang="en-US" b="1" dirty="0">
                  <a:solidFill>
                    <a:prstClr val="white"/>
                  </a:solidFill>
                  <a:latin typeface="Calibri"/>
                </a:rPr>
                <a:t>Philippines</a:t>
              </a:r>
            </a:p>
            <a:p>
              <a:pPr marL="285750" indent="-285750" defTabSz="914400">
                <a:buFont typeface="Arial"/>
                <a:buChar char="•"/>
              </a:pPr>
              <a:r>
                <a:rPr lang="en-US" b="1" dirty="0">
                  <a:solidFill>
                    <a:prstClr val="white"/>
                  </a:solidFill>
                  <a:latin typeface="Calibri"/>
                </a:rPr>
                <a:t>Singapore</a:t>
              </a:r>
            </a:p>
            <a:p>
              <a:pPr marL="285750" indent="-285750" defTabSz="914400">
                <a:buFont typeface="Arial"/>
                <a:buChar char="•"/>
              </a:pPr>
              <a:r>
                <a:rPr lang="en-US" b="1" dirty="0">
                  <a:solidFill>
                    <a:prstClr val="white"/>
                  </a:solidFill>
                  <a:latin typeface="Calibri"/>
                </a:rPr>
                <a:t>Spain</a:t>
              </a:r>
            </a:p>
            <a:p>
              <a:pPr marL="285750" indent="-285750" defTabSz="914400">
                <a:buFont typeface="Arial"/>
                <a:buChar char="•"/>
              </a:pPr>
              <a:r>
                <a:rPr lang="en-US" b="1" dirty="0">
                  <a:solidFill>
                    <a:prstClr val="white"/>
                  </a:solidFill>
                  <a:latin typeface="Calibri"/>
                </a:rPr>
                <a:t>Taiwan</a:t>
              </a:r>
            </a:p>
            <a:p>
              <a:pPr marL="285750" indent="-285750" defTabSz="914400">
                <a:buFont typeface="Arial"/>
                <a:buChar char="•"/>
              </a:pPr>
              <a:r>
                <a:rPr lang="en-US" b="1" dirty="0">
                  <a:solidFill>
                    <a:prstClr val="white"/>
                  </a:solidFill>
                  <a:latin typeface="Calibri"/>
                </a:rPr>
                <a:t>United Kingdom</a:t>
              </a:r>
            </a:p>
            <a:p>
              <a:pPr marL="285750" indent="-285750" defTabSz="914400">
                <a:buFont typeface="Arial"/>
                <a:buChar char="•"/>
              </a:pPr>
              <a:r>
                <a:rPr lang="en-US" b="1" dirty="0">
                  <a:solidFill>
                    <a:prstClr val="white"/>
                  </a:solidFill>
                  <a:latin typeface="Calibri"/>
                </a:rPr>
                <a:t>United States</a:t>
              </a:r>
            </a:p>
            <a:p>
              <a:pPr marL="285750" indent="-285750" defTabSz="914400">
                <a:buFont typeface="Arial"/>
                <a:buChar char="•"/>
              </a:pPr>
              <a:endParaRPr lang="en-US" b="1" dirty="0">
                <a:solidFill>
                  <a:prstClr val="white"/>
                </a:solidFill>
                <a:latin typeface="Calibri"/>
              </a:endParaRPr>
            </a:p>
          </p:txBody>
        </p:sp>
      </p:grpSp>
    </p:spTree>
    <p:extLst>
      <p:ext uri="{BB962C8B-B14F-4D97-AF65-F5344CB8AC3E}">
        <p14:creationId xmlns:p14="http://schemas.microsoft.com/office/powerpoint/2010/main" val="2833142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438" y="-1"/>
            <a:ext cx="9215438" cy="5143501"/>
          </a:xfrm>
          <a:prstGeom prst="rect">
            <a:avLst/>
          </a:prstGeom>
        </p:spPr>
      </p:pic>
      <p:sp>
        <p:nvSpPr>
          <p:cNvPr id="5" name="Rectangle 4"/>
          <p:cNvSpPr/>
          <p:nvPr/>
        </p:nvSpPr>
        <p:spPr>
          <a:xfrm>
            <a:off x="0" y="3181350"/>
            <a:ext cx="9144000"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endParaRPr lang="en-US" kern="1200" dirty="0">
              <a:solidFill>
                <a:prstClr val="white"/>
              </a:solidFill>
            </a:endParaRPr>
          </a:p>
        </p:txBody>
      </p:sp>
      <p:sp>
        <p:nvSpPr>
          <p:cNvPr id="6" name="Title 1"/>
          <p:cNvSpPr txBox="1">
            <a:spLocks/>
          </p:cNvSpPr>
          <p:nvPr/>
        </p:nvSpPr>
        <p:spPr>
          <a:xfrm>
            <a:off x="228600" y="3409950"/>
            <a:ext cx="35814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cap="all" dirty="0">
                <a:solidFill>
                  <a:prstClr val="white"/>
                </a:solidFill>
              </a:rPr>
              <a:t>BUSINESS BUILDING</a:t>
            </a:r>
          </a:p>
          <a:p>
            <a:pPr algn="l"/>
            <a:r>
              <a:rPr lang="en-US" sz="2800" b="1" cap="all" dirty="0">
                <a:solidFill>
                  <a:prstClr val="white"/>
                </a:solidFill>
              </a:rPr>
              <a:t>CREATING LEVERAGE</a:t>
            </a:r>
          </a:p>
        </p:txBody>
      </p:sp>
      <p:cxnSp>
        <p:nvCxnSpPr>
          <p:cNvPr id="8" name="Straight Connector 7"/>
          <p:cNvCxnSpPr/>
          <p:nvPr/>
        </p:nvCxnSpPr>
        <p:spPr>
          <a:xfrm>
            <a:off x="3810000"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Shape 1514"/>
          <p:cNvSpPr/>
          <p:nvPr/>
        </p:nvSpPr>
        <p:spPr>
          <a:xfrm>
            <a:off x="3962400" y="3181350"/>
            <a:ext cx="4953000" cy="1996441"/>
          </a:xfrm>
          <a:prstGeom prst="rect">
            <a:avLst/>
          </a:prstGeom>
          <a:ln w="12700">
            <a:miter lim="400000"/>
          </a:ln>
          <a:extLst>
            <a:ext uri="{C572A759-6A51-4108-AA02-DFA0A04FC94B}">
              <ma14:wrappingTextBoxFlag xmlns="" xmlns:ma14="http://schemas.microsoft.com/office/mac/drawingml/2011/main" val="1"/>
            </a:ext>
          </a:extLst>
        </p:spPr>
        <p:txBody>
          <a:bodyPr wrap="square" lIns="45705" tIns="45706" rIns="45705" bIns="45706">
            <a:spAutoFit/>
          </a:bodyPr>
          <a:lstStyle/>
          <a:p>
            <a:pPr defTabSz="914085">
              <a:spcBef>
                <a:spcPts val="1800"/>
              </a:spcBef>
              <a:defRPr b="1">
                <a:solidFill>
                  <a:srgbClr val="FFFFFF"/>
                </a:solidFill>
              </a:defRPr>
            </a:pPr>
            <a:r>
              <a:rPr dirty="0"/>
              <a:t>BUSINESS OWNERS BUILD STRONG NETWORKS THAT WORK TOGETHER TO  RUN A SUCCESSFUL COMPANY.  </a:t>
            </a:r>
          </a:p>
          <a:p>
            <a:pPr defTabSz="914085">
              <a:spcBef>
                <a:spcPts val="1800"/>
              </a:spcBef>
              <a:defRPr b="1">
                <a:solidFill>
                  <a:srgbClr val="FFFFFF"/>
                </a:solidFill>
              </a:defRPr>
            </a:pPr>
            <a:r>
              <a:rPr dirty="0"/>
              <a:t>RATHER THAN TRADING TIME FOR MONEY, THEY FOCUS ON CREATING A SUCCESSFUL ORGANIZATION.</a:t>
            </a:r>
          </a:p>
        </p:txBody>
      </p:sp>
    </p:spTree>
    <p:extLst>
      <p:ext uri="{BB962C8B-B14F-4D97-AF65-F5344CB8AC3E}">
        <p14:creationId xmlns:p14="http://schemas.microsoft.com/office/powerpoint/2010/main" val="3777729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hidden="1"/>
          <p:cNvSpPr/>
          <p:nvPr/>
        </p:nvSpPr>
        <p:spPr>
          <a:xfrm>
            <a:off x="3174124"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hidden="1"/>
          <p:cNvSpPr/>
          <p:nvPr/>
        </p:nvSpPr>
        <p:spPr>
          <a:xfrm>
            <a:off x="3132082" y="587841"/>
            <a:ext cx="2837793" cy="400110"/>
          </a:xfrm>
          <a:prstGeom prst="rect">
            <a:avLst/>
          </a:prstGeom>
        </p:spPr>
        <p:txBody>
          <a:bodyPr wrap="square">
            <a:spAutoFit/>
          </a:bodyPr>
          <a:lstStyle/>
          <a:p>
            <a:pPr lvl="0" algn="ctr"/>
            <a:r>
              <a:rPr lang="en-US" sz="2000" b="1" dirty="0">
                <a:solidFill>
                  <a:schemeClr val="bg1"/>
                </a:solidFill>
              </a:rPr>
              <a:t>SOCIAL MEDIA</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174812" y="201706"/>
            <a:ext cx="5661212" cy="1754326"/>
          </a:xfrm>
          <a:prstGeom prst="rect">
            <a:avLst/>
          </a:prstGeom>
          <a:noFill/>
        </p:spPr>
        <p:txBody>
          <a:bodyPr wrap="square" rtlCol="0">
            <a:spAutoFit/>
          </a:bodyPr>
          <a:lstStyle/>
          <a:p>
            <a:r>
              <a:rPr lang="en-US" b="1" dirty="0">
                <a:solidFill>
                  <a:srgbClr val="00B0F0"/>
                </a:solidFill>
              </a:rPr>
              <a:t>WEBCENTER PROGRAM</a:t>
            </a:r>
          </a:p>
          <a:p>
            <a:r>
              <a:rPr lang="en-US" b="1" dirty="0"/>
              <a:t>Who is this program for?  ANYONE  </a:t>
            </a:r>
          </a:p>
          <a:p>
            <a:r>
              <a:rPr lang="en-US" dirty="0"/>
              <a:t>WebCenter Owners have access to sell the line of WebCenter products, WebCenter Program Benefits and Teams of Professionals. </a:t>
            </a:r>
            <a:br>
              <a:rPr lang="en-US" dirty="0"/>
            </a:br>
            <a:endParaRPr lang="en-US" dirty="0"/>
          </a:p>
        </p:txBody>
      </p:sp>
      <p:sp>
        <p:nvSpPr>
          <p:cNvPr id="24" name="TextBox 23"/>
          <p:cNvSpPr txBox="1"/>
          <p:nvPr/>
        </p:nvSpPr>
        <p:spPr>
          <a:xfrm>
            <a:off x="174812" y="1727180"/>
            <a:ext cx="5661212" cy="3416320"/>
          </a:xfrm>
          <a:prstGeom prst="rect">
            <a:avLst/>
          </a:prstGeom>
          <a:noFill/>
        </p:spPr>
        <p:txBody>
          <a:bodyPr wrap="square" rtlCol="0">
            <a:spAutoFit/>
          </a:bodyPr>
          <a:lstStyle/>
          <a:p>
            <a:r>
              <a:rPr lang="en-US" b="1" dirty="0">
                <a:solidFill>
                  <a:srgbClr val="00B0F0"/>
                </a:solidFill>
              </a:rPr>
              <a:t>WEBCENTER PRO PROGRAM</a:t>
            </a:r>
            <a:br>
              <a:rPr lang="en-US" b="1" dirty="0">
                <a:solidFill>
                  <a:srgbClr val="00B0F0"/>
                </a:solidFill>
              </a:rPr>
            </a:br>
            <a:r>
              <a:rPr lang="en-US" dirty="0"/>
              <a:t>Fully customizable website, Co-branded storefronts, invoicing and admin, Ability to create and store layouts in the library, VIP Technical Support, Pro Education Series</a:t>
            </a:r>
          </a:p>
          <a:p>
            <a:pPr lvl="0"/>
            <a:endParaRPr lang="en-US" dirty="0"/>
          </a:p>
          <a:p>
            <a:pPr lvl="0"/>
            <a:r>
              <a:rPr lang="en-US" b="1" dirty="0"/>
              <a:t>Pro Affiliate:  </a:t>
            </a:r>
            <a:r>
              <a:rPr lang="en-US" dirty="0"/>
              <a:t>Industry Pros with light access to the </a:t>
            </a:r>
            <a:r>
              <a:rPr lang="en-US" dirty="0" err="1"/>
              <a:t>UnFranchise</a:t>
            </a:r>
            <a:r>
              <a:rPr lang="en-US" dirty="0"/>
              <a:t> Business, income potential of $1,500/</a:t>
            </a:r>
            <a:r>
              <a:rPr lang="en-US" dirty="0" err="1"/>
              <a:t>wk</a:t>
            </a:r>
            <a:endParaRPr lang="en-US" dirty="0"/>
          </a:p>
          <a:p>
            <a:pPr lvl="0"/>
            <a:endParaRPr lang="en-US" dirty="0"/>
          </a:p>
          <a:p>
            <a:pPr lvl="0"/>
            <a:r>
              <a:rPr lang="en-US" b="1" dirty="0"/>
              <a:t>Pro Partner: </a:t>
            </a:r>
            <a:r>
              <a:rPr lang="en-US" dirty="0"/>
              <a:t>Industry Pros or WCOs who have sold over 20 websites w/ FULL access to the </a:t>
            </a:r>
            <a:r>
              <a:rPr lang="en-US" dirty="0" err="1"/>
              <a:t>UnFranchise</a:t>
            </a:r>
            <a:r>
              <a:rPr lang="en-US" dirty="0"/>
              <a:t> Business with unlimited income potential with up to $3,600 per Business Development Center.</a:t>
            </a:r>
          </a:p>
        </p:txBody>
      </p:sp>
    </p:spTree>
    <p:extLst>
      <p:ext uri="{BB962C8B-B14F-4D97-AF65-F5344CB8AC3E}">
        <p14:creationId xmlns:p14="http://schemas.microsoft.com/office/powerpoint/2010/main" val="263133961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1519" name="image66.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250" y="0"/>
            <a:ext cx="9311252" cy="5143500"/>
          </a:xfrm>
          <a:prstGeom prst="rect">
            <a:avLst/>
          </a:prstGeom>
          <a:ln w="12700">
            <a:miter lim="400000"/>
          </a:ln>
        </p:spPr>
      </p:pic>
      <p:grpSp>
        <p:nvGrpSpPr>
          <p:cNvPr id="1522" name="Group 1522"/>
          <p:cNvGrpSpPr/>
          <p:nvPr/>
        </p:nvGrpSpPr>
        <p:grpSpPr>
          <a:xfrm>
            <a:off x="141889" y="503742"/>
            <a:ext cx="8805044" cy="1435420"/>
            <a:chOff x="-1" y="0"/>
            <a:chExt cx="8805042" cy="1435419"/>
          </a:xfrm>
        </p:grpSpPr>
        <p:sp>
          <p:nvSpPr>
            <p:cNvPr id="1520" name="Shape 1520"/>
            <p:cNvSpPr/>
            <p:nvPr/>
          </p:nvSpPr>
          <p:spPr>
            <a:xfrm>
              <a:off x="-1" y="0"/>
              <a:ext cx="8805042" cy="1435419"/>
            </a:xfrm>
            <a:prstGeom prst="rect">
              <a:avLst/>
            </a:prstGeom>
            <a:solidFill>
              <a:srgbClr val="404040">
                <a:alpha val="86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521" name="Shape 1521"/>
            <p:cNvSpPr/>
            <p:nvPr/>
          </p:nvSpPr>
          <p:spPr>
            <a:xfrm>
              <a:off x="-1" y="232963"/>
              <a:ext cx="8805042" cy="9694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914085">
                <a:defRPr sz="1900" b="1" cap="all">
                  <a:solidFill>
                    <a:srgbClr val="FFFFFF"/>
                  </a:solidFill>
                </a:defRPr>
              </a:pPr>
              <a:r>
                <a:rPr dirty="0" err="1"/>
                <a:t>tHE</a:t>
              </a:r>
              <a:r>
                <a:rPr dirty="0"/>
                <a:t> INTERNSHIP PROGRAM provides a way for WEBCENTER CANDIDATES to be coached by an experienced </a:t>
              </a:r>
              <a:r>
                <a:rPr dirty="0" err="1"/>
                <a:t>WebCenter</a:t>
              </a:r>
              <a:r>
                <a:rPr dirty="0"/>
                <a:t> Owner</a:t>
              </a:r>
              <a:r>
                <a:rPr lang="en-US" dirty="0"/>
                <a:t>.</a:t>
              </a:r>
              <a:br>
                <a:rPr lang="en-US" dirty="0"/>
              </a:br>
              <a:r>
                <a:rPr lang="en-US" dirty="0"/>
                <a:t> </a:t>
              </a:r>
              <a:endParaRPr dirty="0"/>
            </a:p>
          </p:txBody>
        </p:sp>
      </p:grpSp>
      <p:grpSp>
        <p:nvGrpSpPr>
          <p:cNvPr id="1525" name="Group 1525"/>
          <p:cNvGrpSpPr/>
          <p:nvPr/>
        </p:nvGrpSpPr>
        <p:grpSpPr>
          <a:xfrm>
            <a:off x="-14851" y="3904914"/>
            <a:ext cx="4114801" cy="1238586"/>
            <a:chOff x="0" y="-1"/>
            <a:chExt cx="4114800" cy="1238585"/>
          </a:xfrm>
        </p:grpSpPr>
        <p:sp>
          <p:nvSpPr>
            <p:cNvPr id="1523" name="Shape 1523"/>
            <p:cNvSpPr/>
            <p:nvPr/>
          </p:nvSpPr>
          <p:spPr>
            <a:xfrm>
              <a:off x="0" y="-1"/>
              <a:ext cx="4114800" cy="1238585"/>
            </a:xfrm>
            <a:prstGeom prst="rect">
              <a:avLst/>
            </a:prstGeom>
            <a:solidFill>
              <a:srgbClr val="00B0F0">
                <a:alpha val="84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524" name="Shape 1524"/>
            <p:cNvSpPr/>
            <p:nvPr/>
          </p:nvSpPr>
          <p:spPr>
            <a:xfrm>
              <a:off x="0" y="296128"/>
              <a:ext cx="4114800" cy="646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b="1" cap="all">
                  <a:solidFill>
                    <a:srgbClr val="FFFFFF"/>
                  </a:solidFill>
                </a:defRPr>
              </a:lvl1pPr>
            </a:lstStyle>
            <a:p>
              <a:r>
                <a:rPr lang="en-US" dirty="0"/>
                <a:t>EARN RETAIL PROFITS TO LAUNCH YOUR WEBCENTER BUSINESS</a:t>
              </a:r>
              <a:endParaRPr dirty="0"/>
            </a:p>
          </p:txBody>
        </p:sp>
      </p:grpSp>
      <p:grpSp>
        <p:nvGrpSpPr>
          <p:cNvPr id="1528" name="Group 1528"/>
          <p:cNvGrpSpPr/>
          <p:nvPr/>
        </p:nvGrpSpPr>
        <p:grpSpPr>
          <a:xfrm>
            <a:off x="5029200" y="3884195"/>
            <a:ext cx="4114800" cy="1280025"/>
            <a:chOff x="0" y="0"/>
            <a:chExt cx="4114800" cy="1280024"/>
          </a:xfrm>
        </p:grpSpPr>
        <p:sp>
          <p:nvSpPr>
            <p:cNvPr id="1526" name="Shape 1526"/>
            <p:cNvSpPr/>
            <p:nvPr/>
          </p:nvSpPr>
          <p:spPr>
            <a:xfrm>
              <a:off x="0" y="-1"/>
              <a:ext cx="4114800" cy="1280026"/>
            </a:xfrm>
            <a:prstGeom prst="rect">
              <a:avLst/>
            </a:prstGeom>
            <a:solidFill>
              <a:srgbClr val="00B0F0">
                <a:alpha val="84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527" name="Shape 1527"/>
            <p:cNvSpPr/>
            <p:nvPr/>
          </p:nvSpPr>
          <p:spPr>
            <a:xfrm>
              <a:off x="0" y="251392"/>
              <a:ext cx="4114800" cy="777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sz="2600" b="1">
                  <a:solidFill>
                    <a:srgbClr val="FFFFFF"/>
                  </a:solidFill>
                </a:rPr>
                <a:t>Learn more</a:t>
              </a:r>
              <a:br/>
              <a:r>
                <a:rPr b="1" u="sng">
                  <a:solidFill>
                    <a:srgbClr val="FFFFFF"/>
                  </a:solidFill>
                  <a:uFill>
                    <a:solidFill>
                      <a:srgbClr val="0000FF"/>
                    </a:solidFill>
                  </a:uFill>
                  <a:hlinkClick r:id="rId4"/>
                </a:rPr>
                <a:t>www.mawc411.com/grow_eng.html</a:t>
              </a:r>
              <a:r>
                <a:rPr b="1">
                  <a:solidFill>
                    <a:srgbClr val="FFFFFF"/>
                  </a:solidFill>
                </a:rPr>
                <a:t> </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 name="image69.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5162550"/>
          </a:xfrm>
          <a:prstGeom prst="rect">
            <a:avLst/>
          </a:prstGeom>
          <a:ln w="12700">
            <a:miter lim="400000"/>
          </a:ln>
        </p:spPr>
      </p:pic>
      <p:grpSp>
        <p:nvGrpSpPr>
          <p:cNvPr id="1563" name="Group 1563"/>
          <p:cNvGrpSpPr/>
          <p:nvPr/>
        </p:nvGrpSpPr>
        <p:grpSpPr>
          <a:xfrm>
            <a:off x="4953000" y="-19050"/>
            <a:ext cx="3276600" cy="5162550"/>
            <a:chOff x="0" y="0"/>
            <a:chExt cx="3276600" cy="5162550"/>
          </a:xfrm>
        </p:grpSpPr>
        <p:sp>
          <p:nvSpPr>
            <p:cNvPr id="1561" name="Shape 1561"/>
            <p:cNvSpPr/>
            <p:nvPr/>
          </p:nvSpPr>
          <p:spPr>
            <a:xfrm>
              <a:off x="0" y="0"/>
              <a:ext cx="3276600" cy="5162550"/>
            </a:xfrm>
            <a:prstGeom prst="rect">
              <a:avLst/>
            </a:prstGeom>
            <a:solidFill>
              <a:srgbClr val="00B0F0">
                <a:alpha val="80000"/>
              </a:srgbClr>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p>
          </p:txBody>
        </p:sp>
        <p:sp>
          <p:nvSpPr>
            <p:cNvPr id="1562" name="Shape 1562"/>
            <p:cNvSpPr/>
            <p:nvPr/>
          </p:nvSpPr>
          <p:spPr>
            <a:xfrm>
              <a:off x="0" y="980838"/>
              <a:ext cx="3276600" cy="32008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914085">
                <a:defRPr sz="2400" b="1" cap="all">
                  <a:solidFill>
                    <a:srgbClr val="FFFFFF"/>
                  </a:solidFill>
                </a:defRPr>
              </a:pPr>
              <a:r>
                <a:t>We’ve established </a:t>
              </a:r>
              <a:br/>
              <a:endParaRPr sz="2000"/>
            </a:p>
            <a:p>
              <a:pPr marL="285652" indent="-285652" defTabSz="914085">
                <a:spcBef>
                  <a:spcPts val="1200"/>
                </a:spcBef>
                <a:buSzPct val="100000"/>
                <a:buFont typeface="Courier New"/>
                <a:buChar char="o"/>
                <a:defRPr sz="1600">
                  <a:solidFill>
                    <a:srgbClr val="FFFFFF"/>
                  </a:solidFill>
                </a:defRPr>
              </a:pPr>
              <a:r>
                <a:t>We have an incredible product that is a profitable investment for your client!  </a:t>
              </a:r>
            </a:p>
            <a:p>
              <a:pPr marL="285652" indent="-285652" defTabSz="914085">
                <a:spcBef>
                  <a:spcPts val="1200"/>
                </a:spcBef>
                <a:buSzPct val="100000"/>
                <a:buFont typeface="Courier New"/>
                <a:buChar char="o"/>
                <a:defRPr sz="1600">
                  <a:solidFill>
                    <a:srgbClr val="FFFFFF"/>
                  </a:solidFill>
                </a:defRPr>
              </a:pPr>
              <a:r>
                <a:t>There is solid earning and growth potential for you, the WebCenter Owner</a:t>
              </a:r>
            </a:p>
            <a:p>
              <a:pPr marL="285652" indent="-285652" defTabSz="914085">
                <a:spcBef>
                  <a:spcPts val="1200"/>
                </a:spcBef>
                <a:buSzPct val="100000"/>
                <a:buFont typeface="Courier New"/>
                <a:buChar char="o"/>
                <a:defRPr sz="1600">
                  <a:solidFill>
                    <a:srgbClr val="FFFFFF"/>
                  </a:solidFill>
                </a:defRPr>
              </a:pPr>
              <a:r>
                <a:t>Now let’s learn about the system behind the product and potential!  </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88" name="image72.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9348952" cy="5344511"/>
          </a:xfrm>
          <a:prstGeom prst="rect">
            <a:avLst/>
          </a:prstGeom>
          <a:ln w="12700">
            <a:miter lim="400000"/>
          </a:ln>
        </p:spPr>
      </p:pic>
      <p:sp>
        <p:nvSpPr>
          <p:cNvPr id="1589" name="Shape 1589"/>
          <p:cNvSpPr/>
          <p:nvPr/>
        </p:nvSpPr>
        <p:spPr>
          <a:xfrm>
            <a:off x="5456989" y="0"/>
            <a:ext cx="3687012" cy="5344510"/>
          </a:xfrm>
          <a:prstGeom prst="rect">
            <a:avLst/>
          </a:prstGeom>
          <a:solidFill>
            <a:srgbClr val="00B0F0">
              <a:alpha val="80000"/>
            </a:srgbClr>
          </a:solidFill>
          <a:ln w="12700">
            <a:miter lim="400000"/>
          </a:ln>
        </p:spPr>
        <p:txBody>
          <a:bodyPr lIns="45705" tIns="45706" rIns="45705" bIns="45706" anchor="ctr"/>
          <a:lstStyle/>
          <a:p>
            <a:pPr algn="ctr" defTabSz="914085">
              <a:defRPr sz="1600">
                <a:solidFill>
                  <a:srgbClr val="FFFFFF"/>
                </a:solidFill>
              </a:defRPr>
            </a:pPr>
            <a:endParaRPr/>
          </a:p>
        </p:txBody>
      </p:sp>
      <p:sp>
        <p:nvSpPr>
          <p:cNvPr id="1590" name="Shape 1590"/>
          <p:cNvSpPr/>
          <p:nvPr/>
        </p:nvSpPr>
        <p:spPr>
          <a:xfrm>
            <a:off x="5698287" y="798321"/>
            <a:ext cx="3204412" cy="3416292"/>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p>
            <a:pPr algn="ctr" defTabSz="914085">
              <a:defRPr sz="2400">
                <a:solidFill>
                  <a:srgbClr val="FFFFFF"/>
                </a:solidFill>
              </a:defRPr>
            </a:pPr>
            <a:r>
              <a:rPr dirty="0"/>
              <a:t>OUR SYSTEM IS </a:t>
            </a:r>
            <a:br>
              <a:rPr dirty="0"/>
            </a:br>
            <a:r>
              <a:rPr dirty="0"/>
              <a:t>BUILT ON SELLING APPOINTMENTS </a:t>
            </a:r>
          </a:p>
          <a:p>
            <a:pPr algn="ctr" defTabSz="914085">
              <a:defRPr sz="2400">
                <a:solidFill>
                  <a:srgbClr val="FFFFFF"/>
                </a:solidFill>
              </a:defRPr>
            </a:pPr>
            <a:endParaRPr dirty="0"/>
          </a:p>
          <a:p>
            <a:pPr algn="ctr" defTabSz="914085">
              <a:defRPr sz="2400">
                <a:solidFill>
                  <a:srgbClr val="FFFFFF"/>
                </a:solidFill>
              </a:defRPr>
            </a:pPr>
            <a:r>
              <a:rPr dirty="0"/>
              <a:t>THEN LEVERAGING OUR TEAMS OF PROFESSIONALS TO DO ALL OF THE HEAVY LIFTING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 name="image4.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6020867" cy="5143500"/>
          </a:xfrm>
          <a:prstGeom prst="rect">
            <a:avLst/>
          </a:prstGeom>
          <a:ln w="12700">
            <a:miter lim="400000"/>
          </a:ln>
        </p:spPr>
      </p:pic>
      <p:sp>
        <p:nvSpPr>
          <p:cNvPr id="1145" name="Shape 1145"/>
          <p:cNvSpPr/>
          <p:nvPr/>
        </p:nvSpPr>
        <p:spPr>
          <a:xfrm>
            <a:off x="9" y="3409950"/>
            <a:ext cx="5304695" cy="1295400"/>
          </a:xfrm>
          <a:prstGeom prst="rect">
            <a:avLst/>
          </a:prstGeom>
          <a:solidFill>
            <a:srgbClr val="E46C0A">
              <a:alpha val="90000"/>
            </a:srgbClr>
          </a:solidFill>
          <a:ln w="12700">
            <a:miter lim="400000"/>
          </a:ln>
        </p:spPr>
        <p:txBody>
          <a:bodyPr lIns="45705" tIns="45706" rIns="45705" bIns="45706" anchor="ctr"/>
          <a:lstStyle/>
          <a:p>
            <a:pPr algn="ctr" defTabSz="914085">
              <a:defRPr>
                <a:solidFill>
                  <a:srgbClr val="FFFFFF"/>
                </a:solidFill>
              </a:defRPr>
            </a:pPr>
            <a:endParaRPr/>
          </a:p>
        </p:txBody>
      </p:sp>
      <p:sp>
        <p:nvSpPr>
          <p:cNvPr id="1146" name="Shape 1146"/>
          <p:cNvSpPr/>
          <p:nvPr/>
        </p:nvSpPr>
        <p:spPr>
          <a:xfrm flipH="1" flipV="1">
            <a:off x="4267200" y="4629150"/>
            <a:ext cx="533400"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p>
        </p:txBody>
      </p:sp>
      <p:sp>
        <p:nvSpPr>
          <p:cNvPr id="1147" name="Shape 1147"/>
          <p:cNvSpPr/>
          <p:nvPr/>
        </p:nvSpPr>
        <p:spPr>
          <a:xfrm flipH="1" flipV="1">
            <a:off x="4572000" y="3651265"/>
            <a:ext cx="533400"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p>
        </p:txBody>
      </p:sp>
      <p:sp>
        <p:nvSpPr>
          <p:cNvPr id="1148" name="Shape 1148"/>
          <p:cNvSpPr/>
          <p:nvPr/>
        </p:nvSpPr>
        <p:spPr>
          <a:xfrm flipH="1" flipV="1">
            <a:off x="4897330" y="2711464"/>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p>
        </p:txBody>
      </p:sp>
      <p:sp>
        <p:nvSpPr>
          <p:cNvPr id="1149" name="Shape 1149"/>
          <p:cNvSpPr/>
          <p:nvPr/>
        </p:nvSpPr>
        <p:spPr>
          <a:xfrm flipH="1" flipV="1">
            <a:off x="5134723" y="1809764"/>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p>
        </p:txBody>
      </p:sp>
      <p:sp>
        <p:nvSpPr>
          <p:cNvPr id="1150" name="Shape 1150"/>
          <p:cNvSpPr/>
          <p:nvPr/>
        </p:nvSpPr>
        <p:spPr>
          <a:xfrm flipH="1" flipV="1">
            <a:off x="5457095" y="958850"/>
            <a:ext cx="533401"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p>
        </p:txBody>
      </p:sp>
      <p:grpSp>
        <p:nvGrpSpPr>
          <p:cNvPr id="1153" name="Group 1153"/>
          <p:cNvGrpSpPr/>
          <p:nvPr/>
        </p:nvGrpSpPr>
        <p:grpSpPr>
          <a:xfrm>
            <a:off x="4695094" y="2"/>
            <a:ext cx="4448906" cy="5143501"/>
            <a:chOff x="0" y="0"/>
            <a:chExt cx="4448905" cy="5143500"/>
          </a:xfrm>
        </p:grpSpPr>
        <p:sp>
          <p:nvSpPr>
            <p:cNvPr id="1151" name="Shape 1151"/>
            <p:cNvSpPr/>
            <p:nvPr/>
          </p:nvSpPr>
          <p:spPr>
            <a:xfrm>
              <a:off x="1387320" y="0"/>
              <a:ext cx="3061586" cy="5143500"/>
            </a:xfrm>
            <a:prstGeom prst="rect">
              <a:avLst/>
            </a:pr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152" name="Shape 1152"/>
            <p:cNvSpPr/>
            <p:nvPr/>
          </p:nvSpPr>
          <p:spPr>
            <a:xfrm>
              <a:off x="0" y="0"/>
              <a:ext cx="2737789" cy="514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47" y="0"/>
                  </a:lnTo>
                  <a:lnTo>
                    <a:pt x="21600" y="0"/>
                  </a:lnTo>
                  <a:lnTo>
                    <a:pt x="11153" y="21600"/>
                  </a:lnTo>
                  <a:close/>
                </a:path>
              </a:pathLst>
            </a:cu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grpSp>
      <p:grpSp>
        <p:nvGrpSpPr>
          <p:cNvPr id="1156" name="Group 1156"/>
          <p:cNvGrpSpPr/>
          <p:nvPr/>
        </p:nvGrpSpPr>
        <p:grpSpPr>
          <a:xfrm>
            <a:off x="5460025" y="259327"/>
            <a:ext cx="3531578" cy="738662"/>
            <a:chOff x="0" y="-12460"/>
            <a:chExt cx="3531576" cy="738661"/>
          </a:xfrm>
        </p:grpSpPr>
        <p:sp>
          <p:nvSpPr>
            <p:cNvPr id="1154" name="Shape 1154"/>
            <p:cNvSpPr/>
            <p:nvPr/>
          </p:nvSpPr>
          <p:spPr>
            <a:xfrm>
              <a:off x="0" y="13969"/>
              <a:ext cx="3531576" cy="685801"/>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defRPr>
                  <a:solidFill>
                    <a:srgbClr val="FFFFFF"/>
                  </a:solidFill>
                </a:defRPr>
              </a:pPr>
              <a:endParaRPr/>
            </a:p>
          </p:txBody>
        </p:sp>
        <p:sp>
          <p:nvSpPr>
            <p:cNvPr id="1155" name="Shape 1155"/>
            <p:cNvSpPr/>
            <p:nvPr/>
          </p:nvSpPr>
          <p:spPr>
            <a:xfrm>
              <a:off x="0" y="-12460"/>
              <a:ext cx="3531576" cy="738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indent="228516" defTabSz="914085">
                <a:defRPr sz="1600" b="1" cap="all">
                  <a:solidFill>
                    <a:srgbClr val="FFFFFF"/>
                  </a:solidFill>
                </a:defRPr>
              </a:pPr>
              <a:r>
                <a:t>The Product &amp; Service </a:t>
              </a:r>
              <a:br/>
              <a:r>
                <a:rPr sz="1300"/>
                <a:t>Is this a product/service that I like and is there a market for it?</a:t>
              </a:r>
            </a:p>
          </p:txBody>
        </p:sp>
      </p:grpSp>
      <p:grpSp>
        <p:nvGrpSpPr>
          <p:cNvPr id="1159" name="Group 1159"/>
          <p:cNvGrpSpPr/>
          <p:nvPr/>
        </p:nvGrpSpPr>
        <p:grpSpPr>
          <a:xfrm>
            <a:off x="5137639" y="1123950"/>
            <a:ext cx="3853964" cy="685800"/>
            <a:chOff x="-1" y="0"/>
            <a:chExt cx="3853962" cy="685800"/>
          </a:xfrm>
        </p:grpSpPr>
        <p:sp>
          <p:nvSpPr>
            <p:cNvPr id="1157" name="Shape 1157"/>
            <p:cNvSpPr/>
            <p:nvPr/>
          </p:nvSpPr>
          <p:spPr>
            <a:xfrm>
              <a:off x="-1" y="0"/>
              <a:ext cx="3853962"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p>
          </p:txBody>
        </p:sp>
        <p:sp>
          <p:nvSpPr>
            <p:cNvPr id="1158" name="Shape 1158"/>
            <p:cNvSpPr/>
            <p:nvPr/>
          </p:nvSpPr>
          <p:spPr>
            <a:xfrm>
              <a:off x="-1" y="73597"/>
              <a:ext cx="3853962" cy="538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indent="114258" defTabSz="914085">
                <a:spcBef>
                  <a:spcPts val="1200"/>
                </a:spcBef>
                <a:defRPr sz="1600" b="1" cap="all">
                  <a:solidFill>
                    <a:srgbClr val="FFFFFF"/>
                  </a:solidFill>
                </a:defRPr>
              </a:pPr>
              <a:r>
                <a:t>Profitability</a:t>
              </a:r>
              <a:r>
                <a:rPr b="0" cap="none"/>
                <a:t> </a:t>
              </a:r>
              <a:br>
                <a:rPr b="0" cap="none"/>
              </a:br>
              <a:r>
                <a:rPr sz="1300"/>
                <a:t>What is the potential behind the opportunity?</a:t>
              </a:r>
            </a:p>
          </p:txBody>
        </p:sp>
      </p:grpSp>
      <p:grpSp>
        <p:nvGrpSpPr>
          <p:cNvPr id="1162" name="Group 1162"/>
          <p:cNvGrpSpPr/>
          <p:nvPr/>
        </p:nvGrpSpPr>
        <p:grpSpPr>
          <a:xfrm>
            <a:off x="4900249" y="2038350"/>
            <a:ext cx="4091354" cy="685800"/>
            <a:chOff x="-1" y="0"/>
            <a:chExt cx="4091353" cy="685800"/>
          </a:xfrm>
        </p:grpSpPr>
        <p:sp>
          <p:nvSpPr>
            <p:cNvPr id="1160" name="Shape 1160"/>
            <p:cNvSpPr/>
            <p:nvPr/>
          </p:nvSpPr>
          <p:spPr>
            <a:xfrm>
              <a:off x="-1" y="0"/>
              <a:ext cx="4091353"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p>
          </p:txBody>
        </p:sp>
        <p:sp>
          <p:nvSpPr>
            <p:cNvPr id="1161" name="Shape 1161"/>
            <p:cNvSpPr/>
            <p:nvPr/>
          </p:nvSpPr>
          <p:spPr>
            <a:xfrm>
              <a:off x="-1" y="73597"/>
              <a:ext cx="4091353" cy="538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t>The System </a:t>
              </a:r>
              <a:br/>
              <a:r>
                <a:rPr sz="1300"/>
                <a:t>How does the system work</a:t>
              </a:r>
            </a:p>
          </p:txBody>
        </p:sp>
      </p:grpSp>
      <p:grpSp>
        <p:nvGrpSpPr>
          <p:cNvPr id="1165" name="Group 1165"/>
          <p:cNvGrpSpPr/>
          <p:nvPr/>
        </p:nvGrpSpPr>
        <p:grpSpPr>
          <a:xfrm>
            <a:off x="4574930" y="2951720"/>
            <a:ext cx="4416672" cy="738662"/>
            <a:chOff x="0" y="-26430"/>
            <a:chExt cx="4416670" cy="738662"/>
          </a:xfrm>
        </p:grpSpPr>
        <p:sp>
          <p:nvSpPr>
            <p:cNvPr id="1163" name="Shape 1163"/>
            <p:cNvSpPr/>
            <p:nvPr/>
          </p:nvSpPr>
          <p:spPr>
            <a:xfrm>
              <a:off x="0" y="0"/>
              <a:ext cx="44166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defRPr sz="1300" b="1" cap="all">
                  <a:solidFill>
                    <a:srgbClr val="FFFFFF"/>
                  </a:solidFill>
                </a:defRPr>
              </a:pPr>
              <a:endParaRPr/>
            </a:p>
          </p:txBody>
        </p:sp>
        <p:sp>
          <p:nvSpPr>
            <p:cNvPr id="1164" name="Shape 1164"/>
            <p:cNvSpPr/>
            <p:nvPr/>
          </p:nvSpPr>
          <p:spPr>
            <a:xfrm>
              <a:off x="0" y="-26430"/>
              <a:ext cx="4416670" cy="738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indent="228516" defTabSz="914085">
                <a:defRPr sz="1600" b="1" cap="all">
                  <a:solidFill>
                    <a:srgbClr val="FFFFFF"/>
                  </a:solidFill>
                </a:defRPr>
              </a:pPr>
              <a:r>
                <a:t>Support</a:t>
              </a:r>
              <a:r>
                <a:rPr cap="none"/>
                <a:t> </a:t>
              </a:r>
              <a:br>
                <a:rPr cap="none"/>
              </a:br>
              <a:r>
                <a:rPr sz="1300"/>
                <a:t>What kind of support is available to help my business grow</a:t>
              </a:r>
            </a:p>
          </p:txBody>
        </p:sp>
      </p:grpSp>
      <p:sp>
        <p:nvSpPr>
          <p:cNvPr id="1166" name="Shape 1166"/>
          <p:cNvSpPr/>
          <p:nvPr/>
        </p:nvSpPr>
        <p:spPr>
          <a:xfrm>
            <a:off x="152400" y="3389242"/>
            <a:ext cx="4114800" cy="1215689"/>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p>
            <a:pPr defTabSz="914085">
              <a:defRPr sz="900" b="1" cap="all">
                <a:solidFill>
                  <a:srgbClr val="FFFFFF"/>
                </a:solidFill>
              </a:defRPr>
            </a:pPr>
            <a:endParaRPr/>
          </a:p>
          <a:p>
            <a:pPr defTabSz="914085">
              <a:defRPr sz="1600" b="1" cap="all">
                <a:solidFill>
                  <a:srgbClr val="FFFFFF"/>
                </a:solidFill>
              </a:defRPr>
            </a:pPr>
            <a:r>
              <a:t>It’s important to explore all of the areas and make an educated decision to go into business for yourself, but not by yourself.  </a:t>
            </a:r>
          </a:p>
        </p:txBody>
      </p:sp>
      <p:grpSp>
        <p:nvGrpSpPr>
          <p:cNvPr id="1169" name="Group 1169"/>
          <p:cNvGrpSpPr/>
          <p:nvPr/>
        </p:nvGrpSpPr>
        <p:grpSpPr>
          <a:xfrm>
            <a:off x="4270130" y="3956062"/>
            <a:ext cx="4721472" cy="685801"/>
            <a:chOff x="0" y="0"/>
            <a:chExt cx="4721470" cy="685800"/>
          </a:xfrm>
        </p:grpSpPr>
        <p:sp>
          <p:nvSpPr>
            <p:cNvPr id="1167" name="Shape 1167"/>
            <p:cNvSpPr/>
            <p:nvPr/>
          </p:nvSpPr>
          <p:spPr>
            <a:xfrm>
              <a:off x="0" y="0"/>
              <a:ext cx="47214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p>
          </p:txBody>
        </p:sp>
        <p:sp>
          <p:nvSpPr>
            <p:cNvPr id="1168" name="Shape 1168"/>
            <p:cNvSpPr/>
            <p:nvPr/>
          </p:nvSpPr>
          <p:spPr>
            <a:xfrm>
              <a:off x="0" y="73597"/>
              <a:ext cx="4721470" cy="5386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t>How to Get Started </a:t>
              </a:r>
              <a:br/>
              <a:r>
                <a:rPr sz="1300"/>
                <a:t>What are my options to get going?</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Rectangle 3"/>
          <p:cNvSpPr/>
          <p:nvPr/>
        </p:nvSpPr>
        <p:spPr>
          <a:xfrm>
            <a:off x="381000" y="543915"/>
            <a:ext cx="8539537" cy="1107996"/>
          </a:xfrm>
          <a:prstGeom prst="rect">
            <a:avLst/>
          </a:prstGeom>
        </p:spPr>
        <p:txBody>
          <a:bodyPr wrap="square">
            <a:spAutoFit/>
          </a:bodyPr>
          <a:lstStyle/>
          <a:p>
            <a:pPr algn="ctr" defTabSz="914400" hangingPunct="1">
              <a:spcAft>
                <a:spcPts val="1200"/>
              </a:spcAft>
            </a:pPr>
            <a:r>
              <a:rPr lang="en-US" sz="2800" b="1" kern="1200" cap="all" dirty="0">
                <a:solidFill>
                  <a:prstClr val="white"/>
                </a:solidFill>
                <a:ea typeface="+mn-ea"/>
                <a:cs typeface="+mn-cs"/>
              </a:rPr>
              <a:t>AS </a:t>
            </a:r>
            <a:r>
              <a:rPr lang="en-US" sz="2800" b="1" kern="1200" cap="all">
                <a:solidFill>
                  <a:prstClr val="white"/>
                </a:solidFill>
                <a:ea typeface="+mn-ea"/>
                <a:cs typeface="+mn-cs"/>
              </a:rPr>
              <a:t>A REMINDER</a:t>
            </a:r>
          </a:p>
          <a:p>
            <a:pPr algn="ctr" defTabSz="914400" hangingPunct="1">
              <a:spcAft>
                <a:spcPts val="1200"/>
              </a:spcAft>
            </a:pPr>
            <a:r>
              <a:rPr lang="en-US" sz="2800" b="1" kern="1200" cap="all" dirty="0">
                <a:solidFill>
                  <a:prstClr val="white"/>
                </a:solidFill>
                <a:ea typeface="+mn-ea"/>
                <a:cs typeface="+mn-cs"/>
              </a:rPr>
              <a:t>Teams of Professionals include:</a:t>
            </a:r>
          </a:p>
        </p:txBody>
      </p:sp>
      <p:grpSp>
        <p:nvGrpSpPr>
          <p:cNvPr id="12" name="Group 11"/>
          <p:cNvGrpSpPr/>
          <p:nvPr/>
        </p:nvGrpSpPr>
        <p:grpSpPr>
          <a:xfrm>
            <a:off x="3281737" y="2038350"/>
            <a:ext cx="2743200" cy="1981200"/>
            <a:chOff x="3281737" y="2038350"/>
            <a:chExt cx="2743200" cy="1981200"/>
          </a:xfrm>
          <a:solidFill>
            <a:srgbClr val="00B0F0"/>
          </a:solidFill>
        </p:grpSpPr>
        <p:sp>
          <p:nvSpPr>
            <p:cNvPr id="6" name="Rectangle 5"/>
            <p:cNvSpPr/>
            <p:nvPr/>
          </p:nvSpPr>
          <p:spPr>
            <a:xfrm>
              <a:off x="3281737" y="2038350"/>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r>
                <a:rPr lang="en-US" b="1" kern="1200" cap="all" dirty="0">
                  <a:solidFill>
                    <a:prstClr val="white"/>
                  </a:solidFill>
                </a:rPr>
                <a:t>DESIGN &amp; DIGITAL TEAMS </a:t>
              </a:r>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165615" y="2317765"/>
              <a:ext cx="1015985" cy="1015985"/>
            </a:xfrm>
            <a:prstGeom prst="rect">
              <a:avLst/>
            </a:prstGeom>
            <a:grpFill/>
          </p:spPr>
        </p:pic>
      </p:grpSp>
      <p:grpSp>
        <p:nvGrpSpPr>
          <p:cNvPr id="13" name="Group 12"/>
          <p:cNvGrpSpPr/>
          <p:nvPr/>
        </p:nvGrpSpPr>
        <p:grpSpPr>
          <a:xfrm>
            <a:off x="6177337" y="2038136"/>
            <a:ext cx="2743200" cy="1981200"/>
            <a:chOff x="6177337" y="2038136"/>
            <a:chExt cx="2743200" cy="1981200"/>
          </a:xfrm>
          <a:solidFill>
            <a:schemeClr val="tx1">
              <a:lumMod val="50000"/>
              <a:lumOff val="50000"/>
            </a:schemeClr>
          </a:solidFill>
        </p:grpSpPr>
        <p:sp>
          <p:nvSpPr>
            <p:cNvPr id="7" name="Rectangle 6"/>
            <p:cNvSpPr/>
            <p:nvPr/>
          </p:nvSpPr>
          <p:spPr>
            <a:xfrm>
              <a:off x="6177337" y="2038136"/>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r>
                <a:rPr lang="en-US" b="1" kern="1200" cap="all" dirty="0">
                  <a:solidFill>
                    <a:prstClr val="white"/>
                  </a:solidFill>
                </a:rPr>
                <a:t>Customer Care</a:t>
              </a:r>
            </a:p>
          </p:txBody>
        </p:sp>
        <p:pic>
          <p:nvPicPr>
            <p:cNvPr id="9" name="Picture 3" descr="C:\Users\USER\Downloads\call37.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99193" y="2376015"/>
              <a:ext cx="899488" cy="899484"/>
            </a:xfrm>
            <a:prstGeom prst="rect">
              <a:avLst/>
            </a:prstGeom>
            <a:grpFill/>
            <a:extLst/>
          </p:spPr>
        </p:pic>
      </p:grpSp>
      <p:grpSp>
        <p:nvGrpSpPr>
          <p:cNvPr id="11" name="Group 10"/>
          <p:cNvGrpSpPr/>
          <p:nvPr/>
        </p:nvGrpSpPr>
        <p:grpSpPr>
          <a:xfrm>
            <a:off x="381000" y="2038350"/>
            <a:ext cx="2743200" cy="1981200"/>
            <a:chOff x="381000" y="2038350"/>
            <a:chExt cx="2743200" cy="1981200"/>
          </a:xfrm>
        </p:grpSpPr>
        <p:sp>
          <p:nvSpPr>
            <p:cNvPr id="5" name="Rectangle 4"/>
            <p:cNvSpPr/>
            <p:nvPr/>
          </p:nvSpPr>
          <p:spPr>
            <a:xfrm>
              <a:off x="381000" y="2038350"/>
              <a:ext cx="2743200" cy="1981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endParaRPr lang="en-US" b="1" kern="1200" cap="all" dirty="0">
                <a:solidFill>
                  <a:prstClr val="white"/>
                </a:solidFill>
              </a:endParaRPr>
            </a:p>
            <a:p>
              <a:pPr lvl="1" indent="0" algn="ctr" defTabSz="914400" hangingPunct="1"/>
              <a:r>
                <a:rPr lang="en-US" b="1" kern="1200" cap="all" dirty="0">
                  <a:solidFill>
                    <a:prstClr val="white"/>
                  </a:solidFill>
                </a:rPr>
                <a:t>Product Specialists</a:t>
              </a:r>
            </a:p>
          </p:txBody>
        </p:sp>
        <p:pic>
          <p:nvPicPr>
            <p:cNvPr id="10" name="Picture 2" descr="C:\Users\USER\Downloads\important.png"/>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13156" y="2419350"/>
              <a:ext cx="876096" cy="876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321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p:nvPr/>
        </p:nvSpPr>
        <p:spPr>
          <a:xfrm>
            <a:off x="164510" y="515682"/>
            <a:ext cx="8798491" cy="809626"/>
          </a:xfrm>
          <a:prstGeom prst="rect">
            <a:avLst/>
          </a:prstGeom>
          <a:solidFill>
            <a:srgbClr val="93BF3E"/>
          </a:solidFill>
          <a:ln w="12700">
            <a:miter lim="400000"/>
          </a:ln>
          <a:effectLst>
            <a:outerShdw blurRad="38100" dist="23000" dir="5400000" rotWithShape="0">
              <a:srgbClr val="000000">
                <a:alpha val="35000"/>
              </a:srgbClr>
            </a:outerShdw>
          </a:effectLst>
        </p:spPr>
        <p:txBody>
          <a:bodyPr lIns="45705" tIns="45706" rIns="45705" bIns="45706" anchor="ctr"/>
          <a:lstStyle/>
          <a:p>
            <a:pPr algn="ctr">
              <a:defRPr>
                <a:solidFill>
                  <a:srgbClr val="FFFFFF"/>
                </a:solidFill>
              </a:defRPr>
            </a:pPr>
            <a:endParaRPr/>
          </a:p>
        </p:txBody>
      </p:sp>
      <p:sp>
        <p:nvSpPr>
          <p:cNvPr id="1618" name="Shape 1618"/>
          <p:cNvSpPr/>
          <p:nvPr/>
        </p:nvSpPr>
        <p:spPr>
          <a:xfrm>
            <a:off x="785812" y="689998"/>
            <a:ext cx="7517294" cy="469357"/>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t>Proven system for success</a:t>
            </a:r>
          </a:p>
        </p:txBody>
      </p:sp>
      <p:pic>
        <p:nvPicPr>
          <p:cNvPr id="1619" name="image7.png" descr="AdobeStock_6015704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13" y="1662074"/>
            <a:ext cx="2721427" cy="2765137"/>
          </a:xfrm>
          <a:prstGeom prst="rect">
            <a:avLst/>
          </a:prstGeom>
          <a:ln w="12700">
            <a:miter lim="400000"/>
          </a:ln>
        </p:spPr>
      </p:pic>
      <p:sp>
        <p:nvSpPr>
          <p:cNvPr id="1620" name="Shape 1620"/>
          <p:cNvSpPr/>
          <p:nvPr/>
        </p:nvSpPr>
        <p:spPr>
          <a:xfrm>
            <a:off x="164513" y="4618218"/>
            <a:ext cx="2721427" cy="438580"/>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1200">
                <a:latin typeface="DIN-Medium"/>
                <a:ea typeface="DIN-Medium"/>
                <a:cs typeface="DIN-Medium"/>
                <a:sym typeface="DIN-Medium"/>
              </a:defRPr>
            </a:lvl1pPr>
          </a:lstStyle>
          <a:p>
            <a:r>
              <a:t>YOU TALK WITH BUSINESS OWNERS AND SET AN APPT.</a:t>
            </a:r>
          </a:p>
        </p:txBody>
      </p:sp>
      <p:sp>
        <p:nvSpPr>
          <p:cNvPr id="1621" name="Shape 1621"/>
          <p:cNvSpPr/>
          <p:nvPr/>
        </p:nvSpPr>
        <p:spPr>
          <a:xfrm>
            <a:off x="6225801" y="4623657"/>
            <a:ext cx="2737189" cy="438580"/>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1200">
                <a:latin typeface="DIN-Medium"/>
                <a:ea typeface="DIN-Medium"/>
                <a:cs typeface="DIN-Medium"/>
                <a:sym typeface="DIN-Medium"/>
              </a:defRPr>
            </a:lvl1pPr>
          </a:lstStyle>
          <a:p>
            <a:r>
              <a:t>CLIENT GETS A GREAT SITE AND SUPPORT MARKETING IT</a:t>
            </a:r>
          </a:p>
        </p:txBody>
      </p:sp>
      <p:pic>
        <p:nvPicPr>
          <p:cNvPr id="1622" name="image7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25801" y="1666841"/>
            <a:ext cx="2737189" cy="2765137"/>
          </a:xfrm>
          <a:prstGeom prst="rect">
            <a:avLst/>
          </a:prstGeom>
          <a:ln w="12700">
            <a:miter lim="400000"/>
          </a:ln>
        </p:spPr>
      </p:pic>
      <p:pic>
        <p:nvPicPr>
          <p:cNvPr id="1623" name="image77.png"/>
          <p:cNvPicPr>
            <a:picLocks noChangeAspect="1"/>
          </p:cNvPicPr>
          <p:nvPr/>
        </p:nvPicPr>
        <p:blipFill>
          <a:blip r:embed="rId5" cstate="email">
            <a:extLst>
              <a:ext uri="{28A0092B-C50C-407E-A947-70E740481C1C}">
                <a14:useLocalDpi xmlns:a14="http://schemas.microsoft.com/office/drawing/2010/main"/>
              </a:ext>
            </a:extLst>
          </a:blip>
          <a:srcRect l="30776"/>
          <a:stretch>
            <a:fillRect/>
          </a:stretch>
        </p:blipFill>
        <p:spPr>
          <a:xfrm>
            <a:off x="3107115" y="1662069"/>
            <a:ext cx="2885147" cy="2778533"/>
          </a:xfrm>
          <a:prstGeom prst="rect">
            <a:avLst/>
          </a:prstGeom>
          <a:ln w="12700">
            <a:miter lim="400000"/>
          </a:ln>
        </p:spPr>
      </p:pic>
      <p:sp>
        <p:nvSpPr>
          <p:cNvPr id="1624" name="Shape 1624"/>
          <p:cNvSpPr/>
          <p:nvPr/>
        </p:nvSpPr>
        <p:spPr>
          <a:xfrm>
            <a:off x="3107101" y="4618218"/>
            <a:ext cx="2885146" cy="438580"/>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ctr">
              <a:defRPr sz="1200">
                <a:latin typeface="DIN-Medium"/>
                <a:ea typeface="DIN-Medium"/>
                <a:cs typeface="DIN-Medium"/>
                <a:sym typeface="DIN-Medium"/>
              </a:defRPr>
            </a:pPr>
            <a:r>
              <a:t>SALES TEAM</a:t>
            </a:r>
          </a:p>
          <a:p>
            <a:pPr algn="ctr">
              <a:defRPr sz="1200">
                <a:latin typeface="DIN-Medium"/>
                <a:ea typeface="DIN-Medium"/>
                <a:cs typeface="DIN-Medium"/>
                <a:sym typeface="DIN-Medium"/>
              </a:defRPr>
            </a:pPr>
            <a:r>
              <a:t>DESIGN, DIGITAL, SUPPORT TEAMS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1623"/>
                                        </p:tgtEl>
                                        <p:attrNameLst>
                                          <p:attrName>style.visibility</p:attrName>
                                        </p:attrNameLst>
                                      </p:cBhvr>
                                      <p:to>
                                        <p:strVal val="visible"/>
                                      </p:to>
                                    </p:set>
                                    <p:anim calcmode="lin" valueType="num">
                                      <p:cBhvr>
                                        <p:cTn id="12" dur="1000" fill="hold"/>
                                        <p:tgtEl>
                                          <p:spTgt spid="1623"/>
                                        </p:tgtEl>
                                        <p:attrNameLst>
                                          <p:attrName>ppt_w</p:attrName>
                                        </p:attrNameLst>
                                      </p:cBhvr>
                                      <p:tavLst>
                                        <p:tav tm="0">
                                          <p:val>
                                            <p:fltVal val="0"/>
                                          </p:val>
                                        </p:tav>
                                        <p:tav tm="100000">
                                          <p:val>
                                            <p:strVal val="#ppt_w"/>
                                          </p:val>
                                        </p:tav>
                                      </p:tavLst>
                                    </p:anim>
                                    <p:anim calcmode="lin" valueType="num">
                                      <p:cBhvr>
                                        <p:cTn id="13" dur="1000" fill="hold"/>
                                        <p:tgtEl>
                                          <p:spTgt spid="162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622"/>
                                        </p:tgtEl>
                                        <p:attrNameLst>
                                          <p:attrName>style.visibility</p:attrName>
                                        </p:attrNameLst>
                                      </p:cBhvr>
                                      <p:to>
                                        <p:strVal val="visible"/>
                                      </p:to>
                                    </p:set>
                                    <p:anim calcmode="lin" valueType="num">
                                      <p:cBhvr>
                                        <p:cTn id="18" dur="1000" fill="hold"/>
                                        <p:tgtEl>
                                          <p:spTgt spid="1622"/>
                                        </p:tgtEl>
                                        <p:attrNameLst>
                                          <p:attrName>ppt_w</p:attrName>
                                        </p:attrNameLst>
                                      </p:cBhvr>
                                      <p:tavLst>
                                        <p:tav tm="0">
                                          <p:val>
                                            <p:fltVal val="0"/>
                                          </p:val>
                                        </p:tav>
                                        <p:tav tm="100000">
                                          <p:val>
                                            <p:strVal val="#ppt_w"/>
                                          </p:val>
                                        </p:tav>
                                      </p:tavLst>
                                    </p:anim>
                                    <p:anim calcmode="lin" valueType="num">
                                      <p:cBhvr>
                                        <p:cTn id="19" dur="1000" fill="hold"/>
                                        <p:tgtEl>
                                          <p:spTgt spid="1622"/>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1621"/>
                                        </p:tgtEl>
                                        <p:attrNameLst>
                                          <p:attrName>style.visibility</p:attrName>
                                        </p:attrNameLst>
                                      </p:cBhvr>
                                      <p:to>
                                        <p:strVal val="visible"/>
                                      </p:to>
                                    </p:set>
                                    <p:anim calcmode="lin" valueType="num">
                                      <p:cBhvr>
                                        <p:cTn id="23" dur="1000" fill="hold"/>
                                        <p:tgtEl>
                                          <p:spTgt spid="1621"/>
                                        </p:tgtEl>
                                        <p:attrNameLst>
                                          <p:attrName>ppt_w</p:attrName>
                                        </p:attrNameLst>
                                      </p:cBhvr>
                                      <p:tavLst>
                                        <p:tav tm="0">
                                          <p:val>
                                            <p:fltVal val="0"/>
                                          </p:val>
                                        </p:tav>
                                        <p:tav tm="100000">
                                          <p:val>
                                            <p:strVal val="#ppt_w"/>
                                          </p:val>
                                        </p:tav>
                                      </p:tavLst>
                                    </p:anim>
                                    <p:anim calcmode="lin" valueType="num">
                                      <p:cBhvr>
                                        <p:cTn id="24"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4" animBg="1" advAuto="0"/>
      <p:bldP spid="1622" grpId="3" animBg="1" advAuto="0"/>
      <p:bldP spid="1623" grpId="2" animBg="1" advAuto="0"/>
      <p:bldP spid="162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p:nvPr/>
        </p:nvSpPr>
        <p:spPr>
          <a:xfrm>
            <a:off x="285110" y="674699"/>
            <a:ext cx="8534401" cy="830968"/>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2400" b="1" cap="all">
                <a:solidFill>
                  <a:srgbClr val="00B0F0"/>
                </a:solidFill>
              </a:defRPr>
            </a:lvl1pPr>
          </a:lstStyle>
          <a:p>
            <a:r>
              <a:t>Your WebCenter provides you with all of the tools you need to leverage our proven system for success</a:t>
            </a:r>
          </a:p>
        </p:txBody>
      </p:sp>
      <p:grpSp>
        <p:nvGrpSpPr>
          <p:cNvPr id="1656" name="Group 1656"/>
          <p:cNvGrpSpPr/>
          <p:nvPr/>
        </p:nvGrpSpPr>
        <p:grpSpPr>
          <a:xfrm>
            <a:off x="285110" y="1941131"/>
            <a:ext cx="1619895" cy="2374566"/>
            <a:chOff x="-1" y="0"/>
            <a:chExt cx="1619894" cy="2374564"/>
          </a:xfrm>
        </p:grpSpPr>
        <p:sp>
          <p:nvSpPr>
            <p:cNvPr id="1654" name="Shape 1654"/>
            <p:cNvSpPr/>
            <p:nvPr/>
          </p:nvSpPr>
          <p:spPr>
            <a:xfrm>
              <a:off x="-1" y="0"/>
              <a:ext cx="1619894" cy="2374564"/>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655" name="Shape 1655"/>
            <p:cNvSpPr/>
            <p:nvPr/>
          </p:nvSpPr>
          <p:spPr>
            <a:xfrm>
              <a:off x="-1" y="525578"/>
              <a:ext cx="1619894" cy="1323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1600" b="1" cap="all">
                  <a:solidFill>
                    <a:srgbClr val="FFFFFF"/>
                  </a:solidFill>
                </a:defRPr>
              </a:lvl1pPr>
            </a:lstStyle>
            <a:p>
              <a:r>
                <a:t>A front-end website to market your website sales business</a:t>
              </a:r>
            </a:p>
          </p:txBody>
        </p:sp>
      </p:grpSp>
      <p:grpSp>
        <p:nvGrpSpPr>
          <p:cNvPr id="1659" name="Group 1659"/>
          <p:cNvGrpSpPr/>
          <p:nvPr/>
        </p:nvGrpSpPr>
        <p:grpSpPr>
          <a:xfrm>
            <a:off x="2037707" y="1941131"/>
            <a:ext cx="1619895" cy="2374566"/>
            <a:chOff x="-1" y="0"/>
            <a:chExt cx="1619894" cy="2374564"/>
          </a:xfrm>
        </p:grpSpPr>
        <p:sp>
          <p:nvSpPr>
            <p:cNvPr id="1657" name="Shape 1657"/>
            <p:cNvSpPr/>
            <p:nvPr/>
          </p:nvSpPr>
          <p:spPr>
            <a:xfrm>
              <a:off x="-1" y="0"/>
              <a:ext cx="1619894" cy="2374564"/>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658" name="Shape 1658"/>
            <p:cNvSpPr/>
            <p:nvPr/>
          </p:nvSpPr>
          <p:spPr>
            <a:xfrm>
              <a:off x="-1" y="648675"/>
              <a:ext cx="1619894" cy="10772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1600" b="1" cap="all">
                  <a:solidFill>
                    <a:srgbClr val="404040"/>
                  </a:solidFill>
                </a:defRPr>
              </a:lvl1pPr>
            </a:lstStyle>
            <a:p>
              <a:r>
                <a:t>An interactive sales calendar to schedule appointments</a:t>
              </a:r>
            </a:p>
          </p:txBody>
        </p:sp>
      </p:grpSp>
      <p:grpSp>
        <p:nvGrpSpPr>
          <p:cNvPr id="1662" name="Group 1662"/>
          <p:cNvGrpSpPr/>
          <p:nvPr/>
        </p:nvGrpSpPr>
        <p:grpSpPr>
          <a:xfrm>
            <a:off x="3790309" y="1941140"/>
            <a:ext cx="1619895" cy="2374567"/>
            <a:chOff x="-1" y="0"/>
            <a:chExt cx="1619894" cy="2374565"/>
          </a:xfrm>
        </p:grpSpPr>
        <p:sp>
          <p:nvSpPr>
            <p:cNvPr id="1660" name="Shape 1660"/>
            <p:cNvSpPr/>
            <p:nvPr/>
          </p:nvSpPr>
          <p:spPr>
            <a:xfrm>
              <a:off x="-1" y="0"/>
              <a:ext cx="1619894" cy="2374565"/>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sz="1600" b="1" cap="all">
                  <a:solidFill>
                    <a:srgbClr val="FFFFFF"/>
                  </a:solidFill>
                </a:defRPr>
              </a:pPr>
              <a:endParaRPr/>
            </a:p>
          </p:txBody>
        </p:sp>
        <p:sp>
          <p:nvSpPr>
            <p:cNvPr id="1661" name="Shape 1661"/>
            <p:cNvSpPr/>
            <p:nvPr/>
          </p:nvSpPr>
          <p:spPr>
            <a:xfrm>
              <a:off x="-1" y="525585"/>
              <a:ext cx="1619894" cy="13234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914085">
                <a:defRPr sz="1600" b="1" cap="all">
                  <a:solidFill>
                    <a:srgbClr val="FFFFFF"/>
                  </a:solidFill>
                </a:defRPr>
              </a:pPr>
              <a:r>
                <a:t>Access to domains ,</a:t>
              </a:r>
              <a:br/>
              <a:r>
                <a:t>emails AND email marketing</a:t>
              </a:r>
            </a:p>
          </p:txBody>
        </p:sp>
      </p:grpSp>
      <p:grpSp>
        <p:nvGrpSpPr>
          <p:cNvPr id="1665" name="Group 1665"/>
          <p:cNvGrpSpPr/>
          <p:nvPr/>
        </p:nvGrpSpPr>
        <p:grpSpPr>
          <a:xfrm>
            <a:off x="5542909" y="1941138"/>
            <a:ext cx="1619895" cy="2374571"/>
            <a:chOff x="-1" y="-1"/>
            <a:chExt cx="1619894" cy="2374569"/>
          </a:xfrm>
        </p:grpSpPr>
        <p:sp>
          <p:nvSpPr>
            <p:cNvPr id="1663" name="Shape 1663"/>
            <p:cNvSpPr/>
            <p:nvPr/>
          </p:nvSpPr>
          <p:spPr>
            <a:xfrm>
              <a:off x="-1" y="-1"/>
              <a:ext cx="1619894" cy="2374569"/>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664" name="Shape 1664"/>
            <p:cNvSpPr/>
            <p:nvPr/>
          </p:nvSpPr>
          <p:spPr>
            <a:xfrm>
              <a:off x="-1" y="33125"/>
              <a:ext cx="1619894" cy="23083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1600" b="1" cap="all">
                  <a:solidFill>
                    <a:srgbClr val="404040"/>
                  </a:solidFill>
                </a:defRPr>
              </a:lvl1pPr>
            </a:lstStyle>
            <a:p>
              <a:r>
                <a:t>Customer relationship management, search engine tools, social media tools, mobile websites and more!</a:t>
              </a:r>
            </a:p>
          </p:txBody>
        </p:sp>
      </p:grpSp>
      <p:grpSp>
        <p:nvGrpSpPr>
          <p:cNvPr id="1668" name="Group 1668"/>
          <p:cNvGrpSpPr/>
          <p:nvPr/>
        </p:nvGrpSpPr>
        <p:grpSpPr>
          <a:xfrm>
            <a:off x="7295510" y="1927219"/>
            <a:ext cx="1619895" cy="2388482"/>
            <a:chOff x="-1" y="-1"/>
            <a:chExt cx="1619894" cy="2388481"/>
          </a:xfrm>
        </p:grpSpPr>
        <p:sp>
          <p:nvSpPr>
            <p:cNvPr id="1666" name="Shape 1666"/>
            <p:cNvSpPr/>
            <p:nvPr/>
          </p:nvSpPr>
          <p:spPr>
            <a:xfrm>
              <a:off x="-1" y="-1"/>
              <a:ext cx="1619894" cy="2388481"/>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p>
          </p:txBody>
        </p:sp>
        <p:sp>
          <p:nvSpPr>
            <p:cNvPr id="1667" name="Shape 1667"/>
            <p:cNvSpPr/>
            <p:nvPr/>
          </p:nvSpPr>
          <p:spPr>
            <a:xfrm>
              <a:off x="-1" y="163190"/>
              <a:ext cx="1619894" cy="20621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914400">
                <a:defRPr sz="1600" b="1" cap="all">
                  <a:solidFill>
                    <a:srgbClr val="FFFFFF"/>
                  </a:solidFill>
                </a:defRPr>
              </a:lvl1pPr>
            </a:lstStyle>
            <a:p>
              <a:r>
                <a:rPr dirty="0"/>
                <a:t>Sales Support, Design Center, SPECIAL TEAMS,  Customer Care</a:t>
              </a:r>
              <a:r>
                <a:rPr lang="en-US" dirty="0"/>
                <a:t>, and STANDARDIZED WEBCENTER TRAINING</a:t>
              </a:r>
              <a:endParaRPr dirty="0"/>
            </a:p>
          </p:txBody>
        </p:sp>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2" name="image8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
            <a:ext cx="9144000" cy="1861513"/>
          </a:xfrm>
          <a:prstGeom prst="rect">
            <a:avLst/>
          </a:prstGeom>
          <a:ln w="12700">
            <a:miter lim="400000"/>
          </a:ln>
        </p:spPr>
      </p:pic>
      <p:pic>
        <p:nvPicPr>
          <p:cNvPr id="1673" name="image8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0555" y="1865877"/>
            <a:ext cx="6364113" cy="3249402"/>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p:nvPr/>
        </p:nvSpPr>
        <p:spPr>
          <a:xfrm>
            <a:off x="785812" y="689998"/>
            <a:ext cx="7517294" cy="469357"/>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t>Proven system for success</a:t>
            </a:r>
          </a:p>
        </p:txBody>
      </p:sp>
      <p:sp>
        <p:nvSpPr>
          <p:cNvPr id="1620" name="Shape 1620"/>
          <p:cNvSpPr/>
          <p:nvPr/>
        </p:nvSpPr>
        <p:spPr>
          <a:xfrm>
            <a:off x="248888" y="3015526"/>
            <a:ext cx="2721427" cy="1731241"/>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1200">
                <a:latin typeface="DIN-Medium"/>
                <a:ea typeface="DIN-Medium"/>
                <a:cs typeface="DIN-Medium"/>
                <a:sym typeface="DIN-Medium"/>
              </a:defRPr>
            </a:lvl1pPr>
          </a:lstStyle>
          <a:p>
            <a:r>
              <a:rPr lang="en-US" sz="1600" b="1" dirty="0">
                <a:solidFill>
                  <a:srgbClr val="00B0F0"/>
                </a:solidFill>
              </a:rPr>
              <a:t>WEBCENTER INTERN</a:t>
            </a:r>
          </a:p>
          <a:p>
            <a:br>
              <a:rPr lang="en-US" sz="1600" b="1" dirty="0">
                <a:solidFill>
                  <a:srgbClr val="00B0F0"/>
                </a:solidFill>
              </a:rPr>
            </a:br>
            <a:r>
              <a:rPr lang="en-US" sz="1400" dirty="0">
                <a:latin typeface="+mj-lt"/>
              </a:rPr>
              <a:t>LEARN THE PROCESS</a:t>
            </a:r>
          </a:p>
          <a:p>
            <a:pPr>
              <a:spcBef>
                <a:spcPts val="1200"/>
              </a:spcBef>
              <a:defRPr sz="1700"/>
            </a:pPr>
            <a:r>
              <a:rPr lang="en-US" sz="1400" dirty="0">
                <a:latin typeface="+mj-lt"/>
              </a:rPr>
              <a:t>LEVERAGE THE PROFESSIONALS</a:t>
            </a:r>
          </a:p>
          <a:p>
            <a:pPr>
              <a:spcBef>
                <a:spcPts val="1200"/>
              </a:spcBef>
              <a:defRPr sz="1700"/>
            </a:pPr>
            <a:r>
              <a:rPr lang="en-US" sz="1400" dirty="0">
                <a:latin typeface="+mj-lt"/>
              </a:rPr>
              <a:t>EARN RETAIL PROFIT TO LAUNCH YOUR WEBCENTER</a:t>
            </a:r>
          </a:p>
        </p:txBody>
      </p:sp>
      <p:sp>
        <p:nvSpPr>
          <p:cNvPr id="1621" name="Shape 1621"/>
          <p:cNvSpPr/>
          <p:nvPr/>
        </p:nvSpPr>
        <p:spPr>
          <a:xfrm>
            <a:off x="6187701" y="3023457"/>
            <a:ext cx="2737189" cy="1777408"/>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algn="ctr">
              <a:defRPr sz="1200">
                <a:latin typeface="DIN-Medium"/>
                <a:ea typeface="DIN-Medium"/>
                <a:cs typeface="DIN-Medium"/>
                <a:sym typeface="DIN-Medium"/>
              </a:defRPr>
            </a:lvl1pPr>
          </a:lstStyle>
          <a:p>
            <a:pPr>
              <a:spcBef>
                <a:spcPts val="1200"/>
              </a:spcBef>
              <a:defRPr sz="1700"/>
            </a:pPr>
            <a:r>
              <a:rPr lang="en-US" sz="1600" b="1" dirty="0">
                <a:solidFill>
                  <a:srgbClr val="00B0F0"/>
                </a:solidFill>
              </a:rPr>
              <a:t>PURCHASE WEBCENTER</a:t>
            </a:r>
            <a:br>
              <a:rPr lang="en-US" dirty="0"/>
            </a:br>
            <a:r>
              <a:rPr lang="en-US" sz="1400" dirty="0">
                <a:latin typeface="Calibri" panose="020F0502020204030204" pitchFamily="34" charset="0"/>
                <a:cs typeface="Calibri" panose="020F0502020204030204" pitchFamily="34" charset="0"/>
              </a:rPr>
              <a:t>CODE  #6040</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$350.00USD   300BV</a:t>
            </a:r>
          </a:p>
          <a:p>
            <a:pPr>
              <a:spcBef>
                <a:spcPts val="1200"/>
              </a:spcBef>
              <a:defRPr sz="1700"/>
            </a:pPr>
            <a:r>
              <a:rPr lang="en-US" sz="1600" b="1" dirty="0">
                <a:solidFill>
                  <a:srgbClr val="00B0F0"/>
                </a:solidFill>
              </a:rPr>
              <a:t>REACTIVATE WEBCENTER</a:t>
            </a:r>
            <a:br>
              <a:rPr lang="en-US" sz="1600" dirty="0"/>
            </a:br>
            <a:r>
              <a:rPr lang="en-US" sz="1400" dirty="0">
                <a:latin typeface="Calibri" panose="020F0502020204030204" pitchFamily="34" charset="0"/>
                <a:cs typeface="Calibri" panose="020F0502020204030204" pitchFamily="34" charset="0"/>
              </a:rPr>
              <a:t>CODE #6040RA</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$150.00USD  NO BV </a:t>
            </a:r>
          </a:p>
          <a:p>
            <a:endParaRPr dirty="0"/>
          </a:p>
        </p:txBody>
      </p:sp>
      <p:sp>
        <p:nvSpPr>
          <p:cNvPr id="1624" name="Shape 1624"/>
          <p:cNvSpPr/>
          <p:nvPr/>
        </p:nvSpPr>
        <p:spPr>
          <a:xfrm>
            <a:off x="2964845" y="3008513"/>
            <a:ext cx="2885146" cy="1331132"/>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ctr">
              <a:defRPr sz="1200">
                <a:latin typeface="DIN-Medium"/>
                <a:ea typeface="DIN-Medium"/>
                <a:cs typeface="DIN-Medium"/>
                <a:sym typeface="DIN-Medium"/>
              </a:defRPr>
            </a:pPr>
            <a:r>
              <a:rPr lang="en-US" sz="1600" b="1" dirty="0">
                <a:solidFill>
                  <a:srgbClr val="00B0F0"/>
                </a:solidFill>
              </a:rPr>
              <a:t>WEBCENTER FAST START</a:t>
            </a:r>
          </a:p>
          <a:p>
            <a:pPr algn="ctr">
              <a:defRPr sz="1200">
                <a:latin typeface="DIN-Medium"/>
                <a:ea typeface="DIN-Medium"/>
                <a:cs typeface="DIN-Medium"/>
                <a:sym typeface="DIN-Medium"/>
              </a:defRPr>
            </a:pPr>
            <a:endParaRPr lang="en-US" sz="1400" b="1" dirty="0">
              <a:solidFill>
                <a:srgbClr val="00B0F0"/>
              </a:solidFill>
            </a:endParaRPr>
          </a:p>
          <a:p>
            <a:pPr algn="ctr">
              <a:defRPr sz="1200">
                <a:latin typeface="DIN-Medium"/>
                <a:ea typeface="DIN-Medium"/>
                <a:cs typeface="DIN-Medium"/>
                <a:sym typeface="DIN-Medium"/>
              </a:defRPr>
            </a:pPr>
            <a:r>
              <a:rPr lang="en-US" sz="1400" dirty="0"/>
              <a:t>LAUNCH YOUR UNFRANCHISE</a:t>
            </a:r>
          </a:p>
          <a:p>
            <a:pPr algn="ctr">
              <a:spcBef>
                <a:spcPts val="1200"/>
              </a:spcBef>
              <a:defRPr sz="1700"/>
            </a:pPr>
            <a:r>
              <a:rPr lang="en-US" sz="1400" dirty="0"/>
              <a:t>SELECT THE WEBCENTER  </a:t>
            </a:r>
            <a:br>
              <a:rPr lang="en-US" sz="1400" dirty="0"/>
            </a:br>
            <a:r>
              <a:rPr lang="en-US" sz="1400" dirty="0"/>
              <a:t>FAST START KIT </a:t>
            </a:r>
          </a:p>
        </p:txBody>
      </p:sp>
      <p:sp>
        <p:nvSpPr>
          <p:cNvPr id="10" name="Rectangle 9"/>
          <p:cNvSpPr/>
          <p:nvPr/>
        </p:nvSpPr>
        <p:spPr>
          <a:xfrm>
            <a:off x="472264" y="330268"/>
            <a:ext cx="8199475" cy="82296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562" hangingPunct="1"/>
            <a:endParaRPr lang="en-US" sz="1400" kern="1200" dirty="0">
              <a:solidFill>
                <a:srgbClr val="93BF3E"/>
              </a:solidFill>
              <a:latin typeface="Helvetica Regular" charset="0"/>
            </a:endParaRPr>
          </a:p>
        </p:txBody>
      </p:sp>
      <p:sp>
        <p:nvSpPr>
          <p:cNvPr id="11" name="TextBox 10"/>
          <p:cNvSpPr txBox="1"/>
          <p:nvPr/>
        </p:nvSpPr>
        <p:spPr>
          <a:xfrm>
            <a:off x="968477" y="510917"/>
            <a:ext cx="7207317" cy="469359"/>
          </a:xfrm>
          <a:prstGeom prst="rect">
            <a:avLst/>
          </a:prstGeom>
          <a:noFill/>
        </p:spPr>
        <p:txBody>
          <a:bodyPr wrap="square" lIns="68579" tIns="34289" rIns="68579" bIns="34289" rtlCol="0">
            <a:spAutoFit/>
          </a:bodyPr>
          <a:lstStyle/>
          <a:p>
            <a:pPr algn="ctr" defTabSz="685783" hangingPunct="1"/>
            <a:r>
              <a:rPr lang="en-US" sz="2600" b="1" kern="1200" cap="all" spc="75" dirty="0">
                <a:ln w="3175">
                  <a:noFill/>
                </a:ln>
                <a:solidFill>
                  <a:srgbClr val="FFFFFF"/>
                </a:solidFill>
                <a:latin typeface="Helvetica Regular" charset="0"/>
                <a:ea typeface="+mn-ea"/>
                <a:cs typeface="Helvetica Regular" charset="0"/>
              </a:rPr>
              <a:t>YOUR OPTIONS</a:t>
            </a:r>
          </a:p>
        </p:txBody>
      </p:sp>
      <p:grpSp>
        <p:nvGrpSpPr>
          <p:cNvPr id="12" name="Group 11"/>
          <p:cNvGrpSpPr/>
          <p:nvPr/>
        </p:nvGrpSpPr>
        <p:grpSpPr>
          <a:xfrm>
            <a:off x="2890740" y="1193342"/>
            <a:ext cx="2939345" cy="1555745"/>
            <a:chOff x="4570810" y="2712416"/>
            <a:chExt cx="4573191" cy="1887528"/>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0811" y="3989230"/>
              <a:ext cx="1508685" cy="428753"/>
            </a:xfrm>
            <a:prstGeom prst="rect">
              <a:avLst/>
            </a:prstGeom>
            <a:solidFill>
              <a:schemeClr val="bg1">
                <a:alpha val="71000"/>
              </a:schemeClr>
            </a:solidFill>
          </p:spPr>
        </p:pic>
        <p:sp>
          <p:nvSpPr>
            <p:cNvPr id="14" name="Rectangle 13"/>
            <p:cNvSpPr/>
            <p:nvPr/>
          </p:nvSpPr>
          <p:spPr>
            <a:xfrm>
              <a:off x="4570810" y="2941028"/>
              <a:ext cx="4573190" cy="1561817"/>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kern="1200" dirty="0">
                <a:solidFill>
                  <a:prstClr val="white"/>
                </a:solidFill>
                <a:latin typeface="Helvetica Regular" charset="0"/>
              </a:endParaRPr>
            </a:p>
          </p:txBody>
        </p:sp>
        <p:sp>
          <p:nvSpPr>
            <p:cNvPr id="15" name="Rectangle 14"/>
            <p:cNvSpPr/>
            <p:nvPr/>
          </p:nvSpPr>
          <p:spPr>
            <a:xfrm>
              <a:off x="6218360" y="3009269"/>
              <a:ext cx="2925641" cy="399948"/>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kern="1200" dirty="0">
                <a:solidFill>
                  <a:prstClr val="white"/>
                </a:solidFill>
                <a:latin typeface="Helvetica Regular" charset="0"/>
              </a:endParaRP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3765" y="3119516"/>
              <a:ext cx="2316773" cy="1249725"/>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360" y="3009269"/>
              <a:ext cx="2202473" cy="1590675"/>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80772" y="3027427"/>
              <a:ext cx="1963229" cy="1475419"/>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5937" y="2712416"/>
              <a:ext cx="1655150" cy="935361"/>
            </a:xfrm>
            <a:prstGeom prst="rect">
              <a:avLst/>
            </a:prstGeom>
          </p:spPr>
        </p:pic>
      </p:grpSp>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6781" y="1415232"/>
            <a:ext cx="2438400" cy="1184365"/>
          </a:xfrm>
          <a:prstGeom prst="rect">
            <a:avLst/>
          </a:prstGeom>
        </p:spPr>
      </p:pic>
      <p:pic>
        <p:nvPicPr>
          <p:cNvPr id="23" name="Picture 2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09539" y="1361043"/>
            <a:ext cx="2362200" cy="1328738"/>
          </a:xfrm>
          <a:prstGeom prst="rect">
            <a:avLst/>
          </a:prstGeom>
        </p:spPr>
      </p:pic>
    </p:spTree>
    <p:extLst>
      <p:ext uri="{BB962C8B-B14F-4D97-AF65-F5344CB8AC3E}">
        <p14:creationId xmlns:p14="http://schemas.microsoft.com/office/powerpoint/2010/main" val="23786224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621"/>
                                        </p:tgtEl>
                                        <p:attrNameLst>
                                          <p:attrName>style.visibility</p:attrName>
                                        </p:attrNameLst>
                                      </p:cBhvr>
                                      <p:to>
                                        <p:strVal val="visible"/>
                                      </p:to>
                                    </p:set>
                                    <p:anim calcmode="lin" valueType="num">
                                      <p:cBhvr>
                                        <p:cTn id="12" dur="1000" fill="hold"/>
                                        <p:tgtEl>
                                          <p:spTgt spid="1621"/>
                                        </p:tgtEl>
                                        <p:attrNameLst>
                                          <p:attrName>ppt_w</p:attrName>
                                        </p:attrNameLst>
                                      </p:cBhvr>
                                      <p:tavLst>
                                        <p:tav tm="0">
                                          <p:val>
                                            <p:fltVal val="0"/>
                                          </p:val>
                                        </p:tav>
                                        <p:tav tm="100000">
                                          <p:val>
                                            <p:strVal val="#ppt_w"/>
                                          </p:val>
                                        </p:tav>
                                      </p:tavLst>
                                    </p:anim>
                                    <p:anim calcmode="lin" valueType="num">
                                      <p:cBhvr>
                                        <p:cTn id="13"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p:nvPr/>
        </p:nvSpPr>
        <p:spPr>
          <a:xfrm>
            <a:off x="4417900" y="0"/>
            <a:ext cx="4724401" cy="5143500"/>
          </a:xfrm>
          <a:prstGeom prst="rect">
            <a:avLst/>
          </a:prstGeom>
          <a:solidFill>
            <a:srgbClr val="00B0F0"/>
          </a:solidFill>
          <a:ln w="12700">
            <a:miter lim="400000"/>
          </a:ln>
        </p:spPr>
        <p:txBody>
          <a:bodyPr lIns="45705" tIns="45706" rIns="45705" bIns="45706" anchor="ctr"/>
          <a:lstStyle/>
          <a:p>
            <a:pPr algn="ctr" defTabSz="914085">
              <a:defRPr>
                <a:solidFill>
                  <a:srgbClr val="FFFFFF"/>
                </a:solidFill>
              </a:defRPr>
            </a:pPr>
            <a:endParaRPr/>
          </a:p>
        </p:txBody>
      </p:sp>
      <p:pic>
        <p:nvPicPr>
          <p:cNvPr id="1702" name="image84.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350" y="-3634"/>
            <a:ext cx="4434238" cy="5143501"/>
          </a:xfrm>
          <a:prstGeom prst="rect">
            <a:avLst/>
          </a:prstGeom>
          <a:ln w="12700">
            <a:miter lim="400000"/>
          </a:ln>
        </p:spPr>
      </p:pic>
      <p:sp>
        <p:nvSpPr>
          <p:cNvPr id="1703" name="Shape 1703"/>
          <p:cNvSpPr/>
          <p:nvPr/>
        </p:nvSpPr>
        <p:spPr>
          <a:xfrm>
            <a:off x="4488267" y="290565"/>
            <a:ext cx="4583640" cy="4308844"/>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p>
            <a:pPr defTabSz="914085">
              <a:spcBef>
                <a:spcPts val="1200"/>
              </a:spcBef>
              <a:defRPr b="1" cap="all">
                <a:solidFill>
                  <a:srgbClr val="FFFFFF"/>
                </a:solidFill>
              </a:defRPr>
            </a:pPr>
            <a:r>
              <a:rPr dirty="0"/>
              <a:t>The Product &amp; Service </a:t>
            </a:r>
            <a:br>
              <a:rPr dirty="0"/>
            </a:br>
            <a:r>
              <a:rPr sz="1400" dirty="0">
                <a:latin typeface="Calibri" panose="020F0502020204030204" pitchFamily="34" charset="0"/>
                <a:cs typeface="Calibri" panose="020F0502020204030204" pitchFamily="34" charset="0"/>
              </a:rPr>
              <a:t>All-inclusive, superior online marketing solution to help businesses market their business </a:t>
            </a:r>
          </a:p>
          <a:p>
            <a:pPr defTabSz="914085">
              <a:spcBef>
                <a:spcPts val="1200"/>
              </a:spcBef>
              <a:defRPr b="1" cap="all">
                <a:solidFill>
                  <a:srgbClr val="FFFFFF"/>
                </a:solidFill>
              </a:defRPr>
            </a:pPr>
            <a:r>
              <a:rPr dirty="0"/>
              <a:t>Profitability</a:t>
            </a:r>
            <a:r>
              <a:rPr b="0" cap="none" dirty="0"/>
              <a:t> </a:t>
            </a:r>
            <a:br>
              <a:rPr b="0" cap="none" dirty="0"/>
            </a:br>
            <a:r>
              <a:rPr sz="1400" dirty="0"/>
              <a:t>Substantial retail profit &amp; BV potential with opportunities to domestically &amp; globally</a:t>
            </a:r>
          </a:p>
          <a:p>
            <a:pPr defTabSz="914085">
              <a:spcBef>
                <a:spcPts val="1200"/>
              </a:spcBef>
              <a:defRPr b="1" cap="all">
                <a:solidFill>
                  <a:srgbClr val="FFFFFF"/>
                </a:solidFill>
              </a:defRPr>
            </a:pPr>
            <a:r>
              <a:rPr dirty="0"/>
              <a:t>The System </a:t>
            </a:r>
            <a:br>
              <a:rPr dirty="0"/>
            </a:br>
            <a:r>
              <a:rPr lang="en-US" sz="1400" dirty="0"/>
              <a:t>A simple sales system, supported by teams of professionals </a:t>
            </a:r>
            <a:endParaRPr sz="1400" dirty="0"/>
          </a:p>
          <a:p>
            <a:pPr defTabSz="914085">
              <a:spcBef>
                <a:spcPts val="1200"/>
              </a:spcBef>
              <a:defRPr b="1" cap="all">
                <a:solidFill>
                  <a:srgbClr val="FFFFFF"/>
                </a:solidFill>
              </a:defRPr>
            </a:pPr>
            <a:r>
              <a:rPr dirty="0"/>
              <a:t>Support</a:t>
            </a:r>
            <a:r>
              <a:rPr cap="none" dirty="0"/>
              <a:t> </a:t>
            </a:r>
            <a:br>
              <a:rPr cap="none" dirty="0"/>
            </a:br>
            <a:r>
              <a:rPr sz="1400" dirty="0"/>
              <a:t>Standardized trainings, webinars, </a:t>
            </a:r>
            <a:r>
              <a:rPr sz="1400" dirty="0" err="1"/>
              <a:t>meetOn</a:t>
            </a:r>
            <a:r>
              <a:rPr sz="1400" dirty="0"/>
              <a:t>, printed materials, teams of professionals</a:t>
            </a:r>
          </a:p>
          <a:p>
            <a:pPr defTabSz="914085">
              <a:spcBef>
                <a:spcPts val="1200"/>
              </a:spcBef>
              <a:defRPr b="1" cap="all">
                <a:solidFill>
                  <a:srgbClr val="FFFFFF"/>
                </a:solidFill>
              </a:defRPr>
            </a:pPr>
            <a:r>
              <a:rPr dirty="0"/>
              <a:t>How to Get Started </a:t>
            </a:r>
            <a:br>
              <a:rPr dirty="0"/>
            </a:br>
            <a:r>
              <a:rPr sz="1400" dirty="0"/>
              <a:t>Fast Start Kit, Become a WebCenter Owner, Internship</a:t>
            </a:r>
          </a:p>
        </p:txBody>
      </p:sp>
      <p:sp>
        <p:nvSpPr>
          <p:cNvPr id="1704" name="Shape 1704"/>
          <p:cNvSpPr/>
          <p:nvPr/>
        </p:nvSpPr>
        <p:spPr>
          <a:xfrm>
            <a:off x="0" y="3569566"/>
            <a:ext cx="4419600" cy="830968"/>
          </a:xfrm>
          <a:prstGeom prst="rect">
            <a:avLst/>
          </a:prstGeom>
          <a:solidFill>
            <a:srgbClr val="262626"/>
          </a:solidFill>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2400" cap="all">
                <a:solidFill>
                  <a:srgbClr val="FFFFFF"/>
                </a:solidFill>
              </a:defRPr>
            </a:lvl1pPr>
          </a:lstStyle>
          <a:p>
            <a:r>
              <a:t>Let’s go ahead and re-ask those important questions!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428694" y="285750"/>
            <a:ext cx="5709745" cy="584775"/>
          </a:xfrm>
          <a:prstGeom prst="rect">
            <a:avLst/>
          </a:prstGeom>
          <a:noFill/>
        </p:spPr>
        <p:txBody>
          <a:bodyPr wrap="square" rtlCol="0">
            <a:spAutoFit/>
          </a:bodyPr>
          <a:lstStyle/>
          <a:p>
            <a:pPr algn="ctr"/>
            <a:r>
              <a:rPr lang="en-US" sz="3200" b="1" dirty="0">
                <a:solidFill>
                  <a:srgbClr val="00B0F0"/>
                </a:solidFill>
              </a:rPr>
              <a:t>YOUR NEXT STEPS</a:t>
            </a:r>
            <a:endParaRPr lang="en-US" dirty="0"/>
          </a:p>
        </p:txBody>
      </p:sp>
      <p:sp>
        <p:nvSpPr>
          <p:cNvPr id="7" name="Rectangle 6"/>
          <p:cNvSpPr/>
          <p:nvPr/>
        </p:nvSpPr>
        <p:spPr>
          <a:xfrm>
            <a:off x="3955830" y="1369731"/>
            <a:ext cx="4666593" cy="923330"/>
          </a:xfrm>
          <a:prstGeom prst="rect">
            <a:avLst/>
          </a:prstGeom>
          <a:ln>
            <a:solidFill>
              <a:schemeClr val="bg1">
                <a:lumMod val="95000"/>
              </a:schemeClr>
            </a:solidFill>
          </a:ln>
        </p:spPr>
        <p:txBody>
          <a:bodyPr wrap="square">
            <a:spAutoFit/>
          </a:bodyPr>
          <a:lstStyle/>
          <a:p>
            <a:pPr algn="ctr" defTabSz="914400">
              <a:spcAft>
                <a:spcPts val="600"/>
              </a:spcAft>
            </a:pPr>
            <a:r>
              <a:rPr lang="en-US" b="1" dirty="0">
                <a:solidFill>
                  <a:srgbClr val="00B0F0"/>
                </a:solidFill>
              </a:rPr>
              <a:t>GET YOUR QUESTIONS ANSWERED</a:t>
            </a:r>
            <a:br>
              <a:rPr lang="en-US" b="1" dirty="0">
                <a:solidFill>
                  <a:srgbClr val="00B0F0"/>
                </a:solidFill>
              </a:rPr>
            </a:br>
            <a:r>
              <a:rPr lang="en-US" b="1" dirty="0">
                <a:solidFill>
                  <a:schemeClr val="tx1">
                    <a:lumMod val="85000"/>
                    <a:lumOff val="15000"/>
                  </a:schemeClr>
                </a:solidFill>
              </a:rPr>
              <a:t>Register for webinars and review www.mawc411.com</a:t>
            </a:r>
          </a:p>
        </p:txBody>
      </p:sp>
      <p:sp>
        <p:nvSpPr>
          <p:cNvPr id="9" name="Rectangle 8"/>
          <p:cNvSpPr/>
          <p:nvPr/>
        </p:nvSpPr>
        <p:spPr>
          <a:xfrm>
            <a:off x="3955830" y="2341743"/>
            <a:ext cx="4666593" cy="923330"/>
          </a:xfrm>
          <a:prstGeom prst="rect">
            <a:avLst/>
          </a:prstGeom>
          <a:ln>
            <a:solidFill>
              <a:schemeClr val="bg1">
                <a:lumMod val="95000"/>
              </a:schemeClr>
            </a:solidFill>
          </a:ln>
        </p:spPr>
        <p:txBody>
          <a:bodyPr wrap="square">
            <a:spAutoFit/>
          </a:bodyPr>
          <a:lstStyle/>
          <a:p>
            <a:pPr algn="ctr"/>
            <a:r>
              <a:rPr lang="en-US" b="1" dirty="0">
                <a:solidFill>
                  <a:srgbClr val="00B0F0"/>
                </a:solidFill>
              </a:rPr>
              <a:t>BOOK A FOLLOW-UP</a:t>
            </a:r>
            <a:br>
              <a:rPr lang="en-US" b="1" dirty="0">
                <a:solidFill>
                  <a:srgbClr val="00B0F0"/>
                </a:solidFill>
              </a:rPr>
            </a:br>
            <a:r>
              <a:rPr lang="en-US" b="1" dirty="0">
                <a:ln w="3175">
                  <a:noFill/>
                </a:ln>
                <a:cs typeface="Helvetica Regular" charset="0"/>
              </a:rPr>
              <a:t>Schedule  an appointment to get your questions answered and learn about the </a:t>
            </a:r>
            <a:r>
              <a:rPr lang="en-US" b="1" dirty="0" err="1">
                <a:ln w="3175">
                  <a:noFill/>
                </a:ln>
                <a:cs typeface="Helvetica Regular" charset="0"/>
              </a:rPr>
              <a:t>UnFranchise</a:t>
            </a:r>
            <a:endParaRPr lang="en-US" b="1" dirty="0">
              <a:ln w="3175">
                <a:noFill/>
              </a:ln>
              <a:cs typeface="Helvetica Regular" charset="0"/>
            </a:endParaRPr>
          </a:p>
        </p:txBody>
      </p:sp>
      <p:sp>
        <p:nvSpPr>
          <p:cNvPr id="10" name="Rectangle 9"/>
          <p:cNvSpPr/>
          <p:nvPr/>
        </p:nvSpPr>
        <p:spPr>
          <a:xfrm>
            <a:off x="3950269" y="3458827"/>
            <a:ext cx="4666593" cy="923330"/>
          </a:xfrm>
          <a:prstGeom prst="rect">
            <a:avLst/>
          </a:prstGeom>
          <a:ln>
            <a:solidFill>
              <a:schemeClr val="bg1">
                <a:lumMod val="95000"/>
              </a:schemeClr>
            </a:solidFill>
          </a:ln>
        </p:spPr>
        <p:txBody>
          <a:bodyPr wrap="square">
            <a:spAutoFit/>
          </a:bodyPr>
          <a:lstStyle/>
          <a:p>
            <a:pPr algn="ctr" defTabSz="914400">
              <a:spcAft>
                <a:spcPts val="600"/>
              </a:spcAft>
            </a:pPr>
            <a:r>
              <a:rPr lang="en-US" b="1" dirty="0">
                <a:solidFill>
                  <a:srgbClr val="00B0F0"/>
                </a:solidFill>
              </a:rPr>
              <a:t>ESTABLISH YOUR WEBCENTER</a:t>
            </a:r>
            <a:br>
              <a:rPr lang="en-US" b="1" dirty="0">
                <a:solidFill>
                  <a:srgbClr val="00B0F0"/>
                </a:solidFill>
              </a:rPr>
            </a:br>
            <a:r>
              <a:rPr lang="en-US" b="1" dirty="0">
                <a:solidFill>
                  <a:schemeClr val="tx1">
                    <a:lumMod val="85000"/>
                    <a:lumOff val="15000"/>
                  </a:schemeClr>
                </a:solidFill>
              </a:rPr>
              <a:t>Purchase your </a:t>
            </a:r>
            <a:r>
              <a:rPr lang="en-US" b="1" dirty="0" err="1">
                <a:solidFill>
                  <a:schemeClr val="tx1">
                    <a:lumMod val="85000"/>
                    <a:lumOff val="15000"/>
                  </a:schemeClr>
                </a:solidFill>
              </a:rPr>
              <a:t>WebCenter</a:t>
            </a:r>
            <a:r>
              <a:rPr lang="en-US" b="1" dirty="0">
                <a:solidFill>
                  <a:schemeClr val="tx1">
                    <a:lumMod val="85000"/>
                    <a:lumOff val="15000"/>
                  </a:schemeClr>
                </a:solidFill>
              </a:rPr>
              <a:t> or Register your </a:t>
            </a:r>
            <a:r>
              <a:rPr lang="en-US" b="1" dirty="0" err="1">
                <a:solidFill>
                  <a:schemeClr val="tx1">
                    <a:lumMod val="85000"/>
                    <a:lumOff val="15000"/>
                  </a:schemeClr>
                </a:solidFill>
              </a:rPr>
              <a:t>UnFranchise</a:t>
            </a:r>
            <a:r>
              <a:rPr lang="en-US" b="1" dirty="0">
                <a:solidFill>
                  <a:schemeClr val="tx1">
                    <a:lumMod val="85000"/>
                    <a:lumOff val="15000"/>
                  </a:schemeClr>
                </a:solidFill>
              </a:rPr>
              <a:t> with the  </a:t>
            </a:r>
            <a:r>
              <a:rPr lang="en-US" b="1" dirty="0" err="1">
                <a:solidFill>
                  <a:schemeClr val="tx1">
                    <a:lumMod val="85000"/>
                    <a:lumOff val="15000"/>
                  </a:schemeClr>
                </a:solidFill>
              </a:rPr>
              <a:t>WebCenter</a:t>
            </a:r>
            <a:r>
              <a:rPr lang="en-US" b="1" dirty="0">
                <a:solidFill>
                  <a:schemeClr val="tx1">
                    <a:lumMod val="85000"/>
                    <a:lumOff val="15000"/>
                  </a:schemeClr>
                </a:solidFill>
              </a:rPr>
              <a:t> Fast Start Kit</a:t>
            </a:r>
          </a:p>
        </p:txBody>
      </p:sp>
      <p:grpSp>
        <p:nvGrpSpPr>
          <p:cNvPr id="11" name="Group 10"/>
          <p:cNvGrpSpPr/>
          <p:nvPr/>
        </p:nvGrpSpPr>
        <p:grpSpPr>
          <a:xfrm>
            <a:off x="0" y="0"/>
            <a:ext cx="3428694" cy="51435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1804692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552" y="-52504"/>
            <a:ext cx="7657022" cy="5248508"/>
          </a:xfrm>
          <a:prstGeom prst="rect">
            <a:avLst/>
          </a:prstGeom>
        </p:spPr>
      </p:pic>
      <p:sp>
        <p:nvSpPr>
          <p:cNvPr id="6" name="Rectangle 5"/>
          <p:cNvSpPr/>
          <p:nvPr/>
        </p:nvSpPr>
        <p:spPr>
          <a:xfrm>
            <a:off x="0" y="3564788"/>
            <a:ext cx="5257800" cy="1631216"/>
          </a:xfrm>
          <a:prstGeom prst="rect">
            <a:avLst/>
          </a:prstGeom>
          <a:solidFill>
            <a:schemeClr val="tx1">
              <a:lumMod val="85000"/>
              <a:lumOff val="15000"/>
              <a:alpha val="69000"/>
            </a:schemeClr>
          </a:solidFill>
        </p:spPr>
        <p:txBody>
          <a:bodyPr wrap="square">
            <a:spAutoFit/>
          </a:bodyPr>
          <a:lstStyle/>
          <a:p>
            <a:pPr algn="ctr" defTabSz="914400"/>
            <a:br>
              <a:rPr lang="en-US" sz="2000" dirty="0">
                <a:solidFill>
                  <a:srgbClr val="FFFFFF"/>
                </a:solidFill>
                <a:latin typeface="Calibri"/>
              </a:rPr>
            </a:br>
            <a:r>
              <a:rPr lang="en-US" sz="2000" dirty="0">
                <a:solidFill>
                  <a:srgbClr val="FFFFFF"/>
                </a:solidFill>
                <a:latin typeface="Calibri"/>
              </a:rPr>
              <a:t> Everyone is “Plugged in”.</a:t>
            </a:r>
          </a:p>
          <a:p>
            <a:pPr algn="ctr" defTabSz="914400"/>
            <a:r>
              <a:rPr lang="en-US" sz="2000" dirty="0">
                <a:solidFill>
                  <a:srgbClr val="FFFFFF"/>
                </a:solidFill>
                <a:latin typeface="Calibri"/>
              </a:rPr>
              <a:t>We are all consumers of the internet in some way, shape or form!</a:t>
            </a:r>
          </a:p>
          <a:p>
            <a:pPr algn="ctr" defTabSz="914400"/>
            <a:endParaRPr lang="en-US" sz="2000" dirty="0">
              <a:solidFill>
                <a:srgbClr val="FFFFFF"/>
              </a:solidFill>
              <a:latin typeface="Calibri"/>
            </a:endParaRPr>
          </a:p>
        </p:txBody>
      </p:sp>
      <p:sp>
        <p:nvSpPr>
          <p:cNvPr id="7" name="Rectangle 6"/>
          <p:cNvSpPr/>
          <p:nvPr/>
        </p:nvSpPr>
        <p:spPr>
          <a:xfrm>
            <a:off x="5257800" y="0"/>
            <a:ext cx="38862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8" name="TextBox 7"/>
          <p:cNvSpPr txBox="1"/>
          <p:nvPr/>
        </p:nvSpPr>
        <p:spPr>
          <a:xfrm>
            <a:off x="5943380" y="685470"/>
            <a:ext cx="2743420" cy="4339650"/>
          </a:xfrm>
          <a:prstGeom prst="rect">
            <a:avLst/>
          </a:prstGeom>
          <a:solidFill>
            <a:schemeClr val="tx1">
              <a:lumMod val="75000"/>
              <a:lumOff val="25000"/>
            </a:schemeClr>
          </a:solidFill>
        </p:spPr>
        <p:txBody>
          <a:bodyPr wrap="square" rtlCol="0">
            <a:spAutoFit/>
          </a:bodyPr>
          <a:lstStyle/>
          <a:p>
            <a:pPr algn="ctr" defTabSz="914400"/>
            <a:r>
              <a:rPr lang="en-US" sz="2000" b="1" cap="all" dirty="0">
                <a:solidFill>
                  <a:prstClr val="white"/>
                </a:solidFill>
                <a:latin typeface="Calibri"/>
              </a:rPr>
              <a:t>Where do you</a:t>
            </a:r>
          </a:p>
          <a:p>
            <a:pPr marL="285750" indent="-285750" defTabSz="914400">
              <a:buFont typeface="Arial"/>
              <a:buChar char="•"/>
            </a:pPr>
            <a:endParaRPr lang="en-US" sz="1600" b="1" dirty="0">
              <a:solidFill>
                <a:prstClr val="white"/>
              </a:solidFill>
              <a:latin typeface="Calibri"/>
            </a:endParaRPr>
          </a:p>
          <a:p>
            <a:pPr marL="285750" indent="-285750" defTabSz="914400">
              <a:buFont typeface="Courier New" panose="02070309020205020404" pitchFamily="49" charset="0"/>
              <a:buChar char="o"/>
            </a:pPr>
            <a:r>
              <a:rPr lang="en-US" sz="2000" dirty="0">
                <a:solidFill>
                  <a:prstClr val="white"/>
                </a:solidFill>
                <a:latin typeface="Calibri"/>
              </a:rPr>
              <a:t>Get your news</a:t>
            </a:r>
          </a:p>
          <a:p>
            <a:pPr marL="285750" indent="-285750" defTabSz="914400">
              <a:buFont typeface="Courier New" panose="02070309020205020404" pitchFamily="49" charset="0"/>
              <a:buChar char="o"/>
            </a:pPr>
            <a:r>
              <a:rPr lang="en-US" sz="2000" dirty="0">
                <a:solidFill>
                  <a:prstClr val="white"/>
                </a:solidFill>
                <a:latin typeface="Calibri"/>
              </a:rPr>
              <a:t>Socialize</a:t>
            </a:r>
          </a:p>
          <a:p>
            <a:pPr marL="285750" indent="-285750" defTabSz="914400">
              <a:buFont typeface="Courier New" panose="02070309020205020404" pitchFamily="49" charset="0"/>
              <a:buChar char="o"/>
            </a:pPr>
            <a:r>
              <a:rPr lang="en-US" sz="2000" dirty="0">
                <a:solidFill>
                  <a:prstClr val="white"/>
                </a:solidFill>
                <a:latin typeface="Calibri"/>
              </a:rPr>
              <a:t>Research</a:t>
            </a:r>
          </a:p>
          <a:p>
            <a:pPr marL="285750" indent="-285750" defTabSz="914400">
              <a:buFont typeface="Courier New" panose="02070309020205020404" pitchFamily="49" charset="0"/>
              <a:buChar char="o"/>
            </a:pPr>
            <a:r>
              <a:rPr lang="en-US" sz="2000" dirty="0">
                <a:solidFill>
                  <a:prstClr val="white"/>
                </a:solidFill>
                <a:latin typeface="Calibri"/>
              </a:rPr>
              <a:t>Find products</a:t>
            </a:r>
          </a:p>
          <a:p>
            <a:pPr marL="285750" indent="-285750" defTabSz="914400">
              <a:buFont typeface="Courier New" panose="02070309020205020404" pitchFamily="49" charset="0"/>
              <a:buChar char="o"/>
            </a:pPr>
            <a:r>
              <a:rPr lang="en-US" sz="2000" dirty="0">
                <a:solidFill>
                  <a:prstClr val="white"/>
                </a:solidFill>
                <a:latin typeface="Calibri"/>
              </a:rPr>
              <a:t>Find services</a:t>
            </a:r>
          </a:p>
          <a:p>
            <a:pPr marL="285750" indent="-285750" defTabSz="914400">
              <a:buFont typeface="Courier New" panose="02070309020205020404" pitchFamily="49" charset="0"/>
              <a:buChar char="o"/>
            </a:pPr>
            <a:r>
              <a:rPr lang="en-US" sz="2000" dirty="0">
                <a:solidFill>
                  <a:prstClr val="white"/>
                </a:solidFill>
                <a:latin typeface="Calibri"/>
              </a:rPr>
              <a:t>Play</a:t>
            </a:r>
          </a:p>
          <a:p>
            <a:pPr marL="285750" indent="-285750" defTabSz="914400">
              <a:buFont typeface="Courier New" panose="02070309020205020404" pitchFamily="49" charset="0"/>
              <a:buChar char="o"/>
            </a:pPr>
            <a:r>
              <a:rPr lang="en-US" sz="2000" dirty="0">
                <a:solidFill>
                  <a:prstClr val="white"/>
                </a:solidFill>
                <a:latin typeface="Calibri"/>
              </a:rPr>
              <a:t>Get Music</a:t>
            </a:r>
          </a:p>
          <a:p>
            <a:pPr marL="285750" indent="-285750" defTabSz="914400">
              <a:buFont typeface="Courier New" panose="02070309020205020404" pitchFamily="49" charset="0"/>
              <a:buChar char="o"/>
            </a:pPr>
            <a:r>
              <a:rPr lang="en-US" sz="2000" dirty="0">
                <a:solidFill>
                  <a:prstClr val="white"/>
                </a:solidFill>
                <a:latin typeface="Calibri"/>
              </a:rPr>
              <a:t>Get Books</a:t>
            </a:r>
          </a:p>
          <a:p>
            <a:pPr marL="285750" indent="-285750" defTabSz="914400">
              <a:buFont typeface="Courier New" panose="02070309020205020404" pitchFamily="49" charset="0"/>
              <a:buChar char="o"/>
            </a:pPr>
            <a:r>
              <a:rPr lang="en-US" sz="2000" dirty="0">
                <a:solidFill>
                  <a:prstClr val="white"/>
                </a:solidFill>
                <a:latin typeface="Calibri"/>
              </a:rPr>
              <a:t>Get Periodicals</a:t>
            </a:r>
          </a:p>
          <a:p>
            <a:pPr marL="285750" indent="-285750" defTabSz="914400">
              <a:buFont typeface="Courier New" panose="02070309020205020404" pitchFamily="49" charset="0"/>
              <a:buChar char="o"/>
            </a:pPr>
            <a:r>
              <a:rPr lang="en-US" sz="2000" dirty="0">
                <a:solidFill>
                  <a:prstClr val="white"/>
                </a:solidFill>
                <a:latin typeface="Calibri"/>
              </a:rPr>
              <a:t>Get Advice</a:t>
            </a:r>
          </a:p>
          <a:p>
            <a:pPr defTabSz="914400"/>
            <a:endParaRPr lang="en-US" sz="2000" dirty="0">
              <a:solidFill>
                <a:prstClr val="black"/>
              </a:solidFill>
              <a:latin typeface="Calibri"/>
            </a:endParaRPr>
          </a:p>
          <a:p>
            <a:pPr marL="285750" indent="-285750" defTabSz="914400">
              <a:buFont typeface="Arial"/>
              <a:buChar char="•"/>
            </a:pPr>
            <a:endParaRPr lang="en-US" sz="2000" dirty="0">
              <a:solidFill>
                <a:prstClr val="black"/>
              </a:solidFill>
              <a:latin typeface="Calibri"/>
            </a:endParaRPr>
          </a:p>
        </p:txBody>
      </p:sp>
    </p:spTree>
    <p:extLst>
      <p:ext uri="{BB962C8B-B14F-4D97-AF65-F5344CB8AC3E}">
        <p14:creationId xmlns:p14="http://schemas.microsoft.com/office/powerpoint/2010/main" val="210268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439337" y="4388556"/>
            <a:ext cx="184666" cy="369332"/>
          </a:xfrm>
          <a:prstGeom prst="rect">
            <a:avLst/>
          </a:prstGeom>
          <a:noFill/>
        </p:spPr>
        <p:txBody>
          <a:bodyPr wrap="none" rtlCol="0">
            <a:spAutoFit/>
          </a:bodyPr>
          <a:lstStyle/>
          <a:p>
            <a:pPr defTabSz="457200" hangingPunct="1"/>
            <a:endParaRPr lang="en-US" kern="1200" dirty="0">
              <a:solidFill>
                <a:prstClr val="black"/>
              </a:solidFill>
              <a:ea typeface="+mn-ea"/>
              <a:cs typeface="+mn-cs"/>
            </a:endParaRPr>
          </a:p>
        </p:txBody>
      </p:sp>
      <p:sp>
        <p:nvSpPr>
          <p:cNvPr id="3" name="TextBox 2"/>
          <p:cNvSpPr txBox="1"/>
          <p:nvPr/>
        </p:nvSpPr>
        <p:spPr>
          <a:xfrm>
            <a:off x="719671" y="282222"/>
            <a:ext cx="184666" cy="369332"/>
          </a:xfrm>
          <a:prstGeom prst="rect">
            <a:avLst/>
          </a:prstGeom>
          <a:noFill/>
        </p:spPr>
        <p:txBody>
          <a:bodyPr wrap="none" rtlCol="0">
            <a:spAutoFit/>
          </a:bodyPr>
          <a:lstStyle/>
          <a:p>
            <a:pPr defTabSz="457200" hangingPunct="1"/>
            <a:endParaRPr lang="en-US" kern="1200" dirty="0">
              <a:solidFill>
                <a:prstClr val="black"/>
              </a:solidFill>
              <a:ea typeface="+mn-ea"/>
              <a:cs typeface="+mn-cs"/>
            </a:endParaRPr>
          </a:p>
        </p:txBody>
      </p:sp>
      <p:sp>
        <p:nvSpPr>
          <p:cNvPr id="7" name="Rectangle 6"/>
          <p:cNvSpPr/>
          <p:nvPr/>
        </p:nvSpPr>
        <p:spPr>
          <a:xfrm>
            <a:off x="121024" y="651554"/>
            <a:ext cx="8947537" cy="983603"/>
          </a:xfrm>
          <a:prstGeom prst="rect">
            <a:avLst/>
          </a:prstGeom>
        </p:spPr>
        <p:txBody>
          <a:bodyPr wrap="square">
            <a:spAutoFit/>
          </a:bodyPr>
          <a:lstStyle/>
          <a:p>
            <a:pPr algn="ctr" defTabSz="914400" hangingPunct="1">
              <a:lnSpc>
                <a:spcPct val="120000"/>
              </a:lnSpc>
            </a:pPr>
            <a:r>
              <a:rPr lang="en-US" sz="2400" kern="1200" dirty="0">
                <a:solidFill>
                  <a:prstClr val="white"/>
                </a:solidFill>
                <a:ea typeface="+mn-ea"/>
                <a:cs typeface="Century Gothic"/>
              </a:rPr>
              <a:t>A PROVEN, DUPLICATABLE, SYSTEM TO PROVIDE </a:t>
            </a:r>
          </a:p>
          <a:p>
            <a:pPr algn="ctr" defTabSz="914400" hangingPunct="1">
              <a:lnSpc>
                <a:spcPct val="120000"/>
              </a:lnSpc>
            </a:pPr>
            <a:r>
              <a:rPr lang="en-US" sz="2400" kern="1200" dirty="0">
                <a:solidFill>
                  <a:prstClr val="white"/>
                </a:solidFill>
                <a:ea typeface="+mn-ea"/>
                <a:cs typeface="Century Gothic"/>
              </a:rPr>
              <a:t>SMALL BUSINESS OWNERS AN EFFECTIVE INTERNET PRESENCE</a:t>
            </a:r>
          </a:p>
        </p:txBody>
      </p:sp>
      <p:sp>
        <p:nvSpPr>
          <p:cNvPr id="17" name="Rectangle 16"/>
          <p:cNvSpPr/>
          <p:nvPr/>
        </p:nvSpPr>
        <p:spPr>
          <a:xfrm>
            <a:off x="121023" y="1783046"/>
            <a:ext cx="8947537" cy="540404"/>
          </a:xfrm>
          <a:prstGeom prst="rect">
            <a:avLst/>
          </a:prstGeom>
        </p:spPr>
        <p:txBody>
          <a:bodyPr wrap="square">
            <a:spAutoFit/>
          </a:bodyPr>
          <a:lstStyle/>
          <a:p>
            <a:pPr algn="ctr" defTabSz="914400" hangingPunct="1">
              <a:lnSpc>
                <a:spcPct val="120000"/>
              </a:lnSpc>
            </a:pPr>
            <a:r>
              <a:rPr lang="en-US" sz="2600" b="1" kern="1200" dirty="0">
                <a:solidFill>
                  <a:prstClr val="white"/>
                </a:solidFill>
                <a:ea typeface="+mn-ea"/>
                <a:cs typeface="Century Gothic"/>
              </a:rPr>
              <a:t>TOGETHER, WE HELP BUSINESSES AND ORGANIZATIONS WITH:</a:t>
            </a:r>
          </a:p>
        </p:txBody>
      </p:sp>
      <p:sp>
        <p:nvSpPr>
          <p:cNvPr id="19" name="Rectangle 18"/>
          <p:cNvSpPr/>
          <p:nvPr/>
        </p:nvSpPr>
        <p:spPr>
          <a:xfrm>
            <a:off x="147918" y="2664413"/>
            <a:ext cx="424619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r>
              <a:rPr lang="en-US" sz="1600" b="1" kern="1200" cap="all" dirty="0">
                <a:solidFill>
                  <a:prstClr val="white"/>
                </a:solidFill>
                <a:ea typeface="ＭＳ Ｐゴシック" charset="0"/>
                <a:cs typeface="Century Gothic"/>
              </a:rPr>
              <a:t>Increasing Revenues</a:t>
            </a:r>
          </a:p>
        </p:txBody>
      </p:sp>
      <p:sp>
        <p:nvSpPr>
          <p:cNvPr id="20" name="Rectangle 19"/>
          <p:cNvSpPr/>
          <p:nvPr/>
        </p:nvSpPr>
        <p:spPr>
          <a:xfrm>
            <a:off x="147918" y="3350213"/>
            <a:ext cx="424619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lnSpc>
                <a:spcPct val="120000"/>
              </a:lnSpc>
            </a:pPr>
            <a:r>
              <a:rPr lang="en-US" sz="1600" b="1" kern="1200" cap="all" dirty="0">
                <a:solidFill>
                  <a:prstClr val="white"/>
                </a:solidFill>
                <a:ea typeface="ＭＳ Ｐゴシック" charset="0"/>
                <a:cs typeface="Century Gothic"/>
              </a:rPr>
              <a:t>Decreasing Expenses</a:t>
            </a:r>
          </a:p>
        </p:txBody>
      </p:sp>
      <p:sp>
        <p:nvSpPr>
          <p:cNvPr id="21" name="Rectangle 20"/>
          <p:cNvSpPr/>
          <p:nvPr/>
        </p:nvSpPr>
        <p:spPr>
          <a:xfrm>
            <a:off x="150868" y="4036013"/>
            <a:ext cx="424324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lnSpc>
                <a:spcPct val="120000"/>
              </a:lnSpc>
            </a:pPr>
            <a:r>
              <a:rPr lang="en-US" sz="1600" b="1" kern="1200" cap="all" dirty="0">
                <a:solidFill>
                  <a:prstClr val="white"/>
                </a:solidFill>
                <a:ea typeface="ＭＳ Ｐゴシック" charset="0"/>
                <a:cs typeface="Century Gothic"/>
              </a:rPr>
              <a:t>Increasing Customer Satisfaction</a:t>
            </a:r>
          </a:p>
        </p:txBody>
      </p:sp>
      <p:sp>
        <p:nvSpPr>
          <p:cNvPr id="22" name="Rectangle 21"/>
          <p:cNvSpPr/>
          <p:nvPr/>
        </p:nvSpPr>
        <p:spPr>
          <a:xfrm>
            <a:off x="4677895" y="2664413"/>
            <a:ext cx="429653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5740" lvl="1" indent="0" algn="r" defTabSz="914400" hangingPunct="1">
              <a:lnSpc>
                <a:spcPct val="120000"/>
              </a:lnSpc>
            </a:pPr>
            <a:r>
              <a:rPr lang="en-US" sz="1600" b="1" kern="1200" cap="all" dirty="0">
                <a:solidFill>
                  <a:prstClr val="white"/>
                </a:solidFill>
                <a:ea typeface="ＭＳ Ｐゴシック" charset="0"/>
                <a:cs typeface="Century Gothic"/>
              </a:rPr>
              <a:t>STREAMLINING BUSINESS PRACTICES </a:t>
            </a:r>
          </a:p>
        </p:txBody>
      </p:sp>
      <p:sp>
        <p:nvSpPr>
          <p:cNvPr id="23" name="Rectangle 22"/>
          <p:cNvSpPr/>
          <p:nvPr/>
        </p:nvSpPr>
        <p:spPr>
          <a:xfrm>
            <a:off x="4677895" y="3348802"/>
            <a:ext cx="430043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algn="r" defTabSz="914400" hangingPunct="1">
              <a:lnSpc>
                <a:spcPct val="120000"/>
              </a:lnSpc>
            </a:pPr>
            <a:r>
              <a:rPr lang="en-US" sz="1600" b="1" kern="1200" cap="all" dirty="0">
                <a:solidFill>
                  <a:prstClr val="white"/>
                </a:solidFill>
                <a:ea typeface="ＭＳ Ｐゴシック" charset="0"/>
                <a:cs typeface="Century Gothic"/>
              </a:rPr>
              <a:t>INCREASING ENGAGEMENT</a:t>
            </a:r>
          </a:p>
        </p:txBody>
      </p:sp>
      <p:sp>
        <p:nvSpPr>
          <p:cNvPr id="24" name="Rectangle 23"/>
          <p:cNvSpPr/>
          <p:nvPr/>
        </p:nvSpPr>
        <p:spPr>
          <a:xfrm>
            <a:off x="4677895" y="4036013"/>
            <a:ext cx="429653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algn="r" defTabSz="914400" hangingPunct="1">
              <a:lnSpc>
                <a:spcPct val="120000"/>
              </a:lnSpc>
            </a:pPr>
            <a:r>
              <a:rPr lang="en-US" sz="1600" b="1" kern="1200" cap="all" dirty="0">
                <a:solidFill>
                  <a:prstClr val="white"/>
                </a:solidFill>
                <a:ea typeface="ＭＳ Ｐゴシック" charset="0"/>
                <a:cs typeface="Century Gothic"/>
              </a:rPr>
              <a:t>MARKETING THEIR BUSINESS</a:t>
            </a:r>
          </a:p>
        </p:txBody>
      </p:sp>
    </p:spTree>
    <p:extLst>
      <p:ext uri="{BB962C8B-B14F-4D97-AF65-F5344CB8AC3E}">
        <p14:creationId xmlns:p14="http://schemas.microsoft.com/office/powerpoint/2010/main" val="40461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82" name="Group 1182"/>
          <p:cNvGrpSpPr/>
          <p:nvPr/>
        </p:nvGrpSpPr>
        <p:grpSpPr>
          <a:xfrm>
            <a:off x="0" y="2721986"/>
            <a:ext cx="9144000" cy="2421516"/>
            <a:chOff x="0" y="136712"/>
            <a:chExt cx="9144000" cy="2421515"/>
          </a:xfrm>
        </p:grpSpPr>
        <p:sp>
          <p:nvSpPr>
            <p:cNvPr id="1180" name="Shape 1180"/>
            <p:cNvSpPr/>
            <p:nvPr/>
          </p:nvSpPr>
          <p:spPr>
            <a:xfrm>
              <a:off x="0" y="136712"/>
              <a:ext cx="9144000" cy="2421515"/>
            </a:xfrm>
            <a:prstGeom prst="rect">
              <a:avLst/>
            </a:prstGeom>
            <a:solidFill>
              <a:srgbClr val="00B0F0">
                <a:alpha val="82000"/>
              </a:srgbClr>
            </a:solidFill>
            <a:ln w="12700" cap="flat">
              <a:noFill/>
              <a:miter lim="400000"/>
            </a:ln>
            <a:effectLst/>
          </p:spPr>
          <p:txBody>
            <a:bodyPr wrap="square" lIns="45719" tIns="45719" rIns="45719" bIns="45719" numCol="1" anchor="ctr">
              <a:noAutofit/>
            </a:bodyPr>
            <a:lstStyle/>
            <a:p>
              <a:pPr algn="ctr" defTabSz="914085">
                <a:defRPr sz="3200" b="1" cap="all">
                  <a:solidFill>
                    <a:srgbClr val="FFFFFF"/>
                  </a:solidFill>
                </a:defRPr>
              </a:pPr>
              <a:endParaRPr/>
            </a:p>
          </p:txBody>
        </p:sp>
        <p:sp>
          <p:nvSpPr>
            <p:cNvPr id="1181" name="Shape 1181"/>
            <p:cNvSpPr/>
            <p:nvPr/>
          </p:nvSpPr>
          <p:spPr>
            <a:xfrm>
              <a:off x="0" y="254865"/>
              <a:ext cx="9144000" cy="21852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defTabSz="914085">
                <a:defRPr sz="4000" b="1" cap="all">
                  <a:solidFill>
                    <a:srgbClr val="FFFFFF"/>
                  </a:solidFill>
                </a:defRPr>
              </a:pPr>
              <a:endParaRPr dirty="0"/>
            </a:p>
            <a:p>
              <a:pPr algn="ctr" defTabSz="914085">
                <a:defRPr sz="3200" b="1" cap="all">
                  <a:solidFill>
                    <a:srgbClr val="FFFFFF"/>
                  </a:solidFill>
                </a:defRPr>
              </a:pPr>
              <a:r>
                <a:rPr dirty="0"/>
                <a:t>We are a partnership</a:t>
              </a:r>
              <a:br>
                <a:rPr dirty="0"/>
              </a:br>
              <a:r>
                <a:rPr dirty="0"/>
                <a:t>Market America WORLDWIDE, </a:t>
              </a:r>
              <a:r>
                <a:rPr dirty="0" err="1"/>
                <a:t>MaWebCenters</a:t>
              </a:r>
              <a:endParaRPr dirty="0"/>
            </a:p>
            <a:p>
              <a:pPr algn="ctr" defTabSz="914085">
                <a:defRPr sz="3200" b="1" cap="all">
                  <a:solidFill>
                    <a:srgbClr val="FFFFFF"/>
                  </a:solidFill>
                </a:defRPr>
              </a:pPr>
              <a:r>
                <a:rPr dirty="0"/>
                <a:t>&amp; you</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182"/>
                                        </p:tgtEl>
                                        <p:attrNameLst>
                                          <p:attrName>style.visibility</p:attrName>
                                        </p:attrNameLst>
                                      </p:cBhvr>
                                      <p:to>
                                        <p:strVal val="visible"/>
                                      </p:to>
                                    </p:set>
                                    <p:anim calcmode="lin" valueType="num">
                                      <p:cBhvr>
                                        <p:cTn id="7" dur="1000" fill="hold"/>
                                        <p:tgtEl>
                                          <p:spTgt spid="1182"/>
                                        </p:tgtEl>
                                        <p:attrNameLst>
                                          <p:attrName>ppt_x</p:attrName>
                                        </p:attrNameLst>
                                      </p:cBhvr>
                                      <p:tavLst>
                                        <p:tav tm="0">
                                          <p:val>
                                            <p:strVal val="#ppt_x"/>
                                          </p:val>
                                        </p:tav>
                                        <p:tav tm="100000">
                                          <p:val>
                                            <p:strVal val="#ppt_x"/>
                                          </p:val>
                                        </p:tav>
                                      </p:tavLst>
                                    </p:anim>
                                    <p:anim calcmode="lin" valueType="num">
                                      <p:cBhvr>
                                        <p:cTn id="8" dur="1000" fill="hold"/>
                                        <p:tgtEl>
                                          <p:spTgt spid="1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3400" y="0"/>
            <a:ext cx="4914900" cy="5143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hangingPunct="1"/>
            <a:endParaRPr lang="en-US" kern="1200" dirty="0">
              <a:solidFill>
                <a:prstClr val="white"/>
              </a:solidFill>
            </a:endParaRPr>
          </a:p>
        </p:txBody>
      </p:sp>
      <p:grpSp>
        <p:nvGrpSpPr>
          <p:cNvPr id="32" name="Group 31"/>
          <p:cNvGrpSpPr/>
          <p:nvPr/>
        </p:nvGrpSpPr>
        <p:grpSpPr>
          <a:xfrm>
            <a:off x="4526211" y="1298004"/>
            <a:ext cx="4265014" cy="3499680"/>
            <a:chOff x="4407907" y="1514936"/>
            <a:chExt cx="4265014" cy="3499679"/>
          </a:xfrm>
        </p:grpSpPr>
        <p:cxnSp>
          <p:nvCxnSpPr>
            <p:cNvPr id="18" name="Straight Connector 17"/>
            <p:cNvCxnSpPr/>
            <p:nvPr/>
          </p:nvCxnSpPr>
          <p:spPr>
            <a:xfrm>
              <a:off x="6518218" y="1514936"/>
              <a:ext cx="0" cy="28198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6800" y="23431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8700" y="33337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76800" y="43243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07907" y="1688027"/>
              <a:ext cx="2068580" cy="461665"/>
            </a:xfrm>
            <a:prstGeom prst="rect">
              <a:avLst/>
            </a:prstGeom>
          </p:spPr>
          <p:txBody>
            <a:bodyPr wrap="none">
              <a:spAutoFit/>
            </a:bodyPr>
            <a:lstStyle/>
            <a:p>
              <a:pPr defTabSz="914085" hangingPunct="1"/>
              <a:r>
                <a:rPr lang="en-US" sz="2400" kern="1200" dirty="0">
                  <a:solidFill>
                    <a:prstClr val="white"/>
                  </a:solidFill>
                  <a:ea typeface="+mn-ea"/>
                  <a:cs typeface="+mn-cs"/>
                </a:rPr>
                <a:t>PROFESSIONAL</a:t>
              </a:r>
            </a:p>
          </p:txBody>
        </p:sp>
        <p:sp>
          <p:nvSpPr>
            <p:cNvPr id="26" name="Rectangle 25"/>
            <p:cNvSpPr/>
            <p:nvPr/>
          </p:nvSpPr>
          <p:spPr>
            <a:xfrm>
              <a:off x="6660314" y="1657350"/>
              <a:ext cx="1822165" cy="461665"/>
            </a:xfrm>
            <a:prstGeom prst="rect">
              <a:avLst/>
            </a:prstGeom>
          </p:spPr>
          <p:txBody>
            <a:bodyPr wrap="none">
              <a:spAutoFit/>
            </a:bodyPr>
            <a:lstStyle/>
            <a:p>
              <a:pPr defTabSz="914085" hangingPunct="1"/>
              <a:r>
                <a:rPr lang="en-US" sz="2400" kern="1200" dirty="0">
                  <a:solidFill>
                    <a:prstClr val="white"/>
                  </a:solidFill>
                  <a:ea typeface="+mn-ea"/>
                  <a:cs typeface="+mn-cs"/>
                </a:rPr>
                <a:t>AFFORDABLE</a:t>
              </a:r>
            </a:p>
          </p:txBody>
        </p:sp>
        <p:sp>
          <p:nvSpPr>
            <p:cNvPr id="27" name="Rectangle 26"/>
            <p:cNvSpPr/>
            <p:nvPr/>
          </p:nvSpPr>
          <p:spPr>
            <a:xfrm>
              <a:off x="4567996" y="2531507"/>
              <a:ext cx="1621672" cy="830997"/>
            </a:xfrm>
            <a:prstGeom prst="rect">
              <a:avLst/>
            </a:prstGeom>
          </p:spPr>
          <p:txBody>
            <a:bodyPr wrap="square">
              <a:spAutoFit/>
            </a:bodyPr>
            <a:lstStyle/>
            <a:p>
              <a:pPr algn="r" defTabSz="914085" hangingPunct="1"/>
              <a:r>
                <a:rPr lang="en-US" sz="2400" kern="1200" dirty="0">
                  <a:solidFill>
                    <a:prstClr val="white"/>
                  </a:solidFill>
                  <a:ea typeface="+mn-ea"/>
                  <a:cs typeface="+mn-cs"/>
                </a:rPr>
                <a:t>EASY TO MAINTAIN</a:t>
              </a:r>
            </a:p>
          </p:txBody>
        </p:sp>
        <p:sp>
          <p:nvSpPr>
            <p:cNvPr id="28" name="Rectangle 27"/>
            <p:cNvSpPr/>
            <p:nvPr/>
          </p:nvSpPr>
          <p:spPr>
            <a:xfrm>
              <a:off x="6653009" y="2628792"/>
              <a:ext cx="2019912" cy="461665"/>
            </a:xfrm>
            <a:prstGeom prst="rect">
              <a:avLst/>
            </a:prstGeom>
          </p:spPr>
          <p:txBody>
            <a:bodyPr wrap="none">
              <a:spAutoFit/>
            </a:bodyPr>
            <a:lstStyle/>
            <a:p>
              <a:pPr defTabSz="914085" hangingPunct="1"/>
              <a:r>
                <a:rPr lang="en-US" sz="2400" kern="1200" dirty="0">
                  <a:solidFill>
                    <a:prstClr val="white"/>
                  </a:solidFill>
                  <a:ea typeface="+mn-ea"/>
                  <a:cs typeface="+mn-cs"/>
                </a:rPr>
                <a:t>ALL-INCLUSIVE</a:t>
              </a:r>
            </a:p>
          </p:txBody>
        </p:sp>
        <p:sp>
          <p:nvSpPr>
            <p:cNvPr id="29" name="Rectangle 28"/>
            <p:cNvSpPr/>
            <p:nvPr/>
          </p:nvSpPr>
          <p:spPr>
            <a:xfrm>
              <a:off x="4932611" y="3649710"/>
              <a:ext cx="1150892" cy="461665"/>
            </a:xfrm>
            <a:prstGeom prst="rect">
              <a:avLst/>
            </a:prstGeom>
          </p:spPr>
          <p:txBody>
            <a:bodyPr wrap="none">
              <a:spAutoFit/>
            </a:bodyPr>
            <a:lstStyle/>
            <a:p>
              <a:pPr defTabSz="914085" hangingPunct="1"/>
              <a:r>
                <a:rPr lang="en-US" sz="2400" kern="1200" dirty="0">
                  <a:solidFill>
                    <a:prstClr val="white"/>
                  </a:solidFill>
                  <a:ea typeface="+mn-ea"/>
                  <a:cs typeface="+mn-cs"/>
                </a:rPr>
                <a:t>SECURE</a:t>
              </a:r>
            </a:p>
          </p:txBody>
        </p:sp>
        <p:sp>
          <p:nvSpPr>
            <p:cNvPr id="30" name="Rectangle 29"/>
            <p:cNvSpPr/>
            <p:nvPr/>
          </p:nvSpPr>
          <p:spPr>
            <a:xfrm>
              <a:off x="6722447" y="3650218"/>
              <a:ext cx="1698094" cy="461665"/>
            </a:xfrm>
            <a:prstGeom prst="rect">
              <a:avLst/>
            </a:prstGeom>
          </p:spPr>
          <p:txBody>
            <a:bodyPr wrap="none">
              <a:spAutoFit/>
            </a:bodyPr>
            <a:lstStyle/>
            <a:p>
              <a:pPr defTabSz="914085" hangingPunct="1"/>
              <a:r>
                <a:rPr lang="en-US" sz="2400" kern="1200" dirty="0">
                  <a:solidFill>
                    <a:prstClr val="white"/>
                  </a:solidFill>
                  <a:ea typeface="+mn-ea"/>
                  <a:cs typeface="+mn-cs"/>
                </a:rPr>
                <a:t>SUPPORTED</a:t>
              </a:r>
            </a:p>
          </p:txBody>
        </p:sp>
        <p:sp>
          <p:nvSpPr>
            <p:cNvPr id="31" name="Rectangle 30"/>
            <p:cNvSpPr/>
            <p:nvPr/>
          </p:nvSpPr>
          <p:spPr>
            <a:xfrm>
              <a:off x="5414960" y="4552950"/>
              <a:ext cx="2141035" cy="461665"/>
            </a:xfrm>
            <a:prstGeom prst="rect">
              <a:avLst/>
            </a:prstGeom>
          </p:spPr>
          <p:txBody>
            <a:bodyPr wrap="none">
              <a:spAutoFit/>
            </a:bodyPr>
            <a:lstStyle/>
            <a:p>
              <a:pPr algn="ctr" defTabSz="914085" hangingPunct="1"/>
              <a:r>
                <a:rPr lang="en-US" sz="2400" kern="1200" dirty="0">
                  <a:solidFill>
                    <a:prstClr val="white"/>
                  </a:solidFill>
                  <a:ea typeface="+mn-ea"/>
                  <a:cs typeface="+mn-cs"/>
                </a:rPr>
                <a:t>A PARTNERSHIP</a:t>
              </a:r>
            </a:p>
          </p:txBody>
        </p:sp>
      </p:grpSp>
      <p:sp>
        <p:nvSpPr>
          <p:cNvPr id="33" name="Rectangle 32"/>
          <p:cNvSpPr/>
          <p:nvPr/>
        </p:nvSpPr>
        <p:spPr>
          <a:xfrm>
            <a:off x="4343400" y="220786"/>
            <a:ext cx="4686300" cy="1077218"/>
          </a:xfrm>
          <a:prstGeom prst="rect">
            <a:avLst/>
          </a:prstGeom>
        </p:spPr>
        <p:txBody>
          <a:bodyPr wrap="square" lIns="91412" tIns="45706" rIns="91412" bIns="45706">
            <a:spAutoFit/>
          </a:bodyPr>
          <a:lstStyle/>
          <a:p>
            <a:pPr algn="ctr" defTabSz="914085" hangingPunct="1"/>
            <a:r>
              <a:rPr lang="en-US" sz="3200" b="1" kern="1200" cap="all" dirty="0">
                <a:solidFill>
                  <a:prstClr val="white"/>
                </a:solidFill>
                <a:ea typeface="+mn-ea"/>
                <a:cs typeface="+mn-cs"/>
              </a:rPr>
              <a:t>WE OFFER SOLUTIONS THAT ARE:</a:t>
            </a:r>
            <a:endParaRPr lang="en-US" sz="3200" kern="1200" cap="all" dirty="0">
              <a:solidFill>
                <a:prstClr val="white"/>
              </a:solidFill>
              <a:ea typeface="+mn-ea"/>
              <a:cs typeface="+mn-cs"/>
            </a:endParaRPr>
          </a:p>
        </p:txBody>
      </p:sp>
      <p:pic>
        <p:nvPicPr>
          <p:cNvPr id="22" name="Picture 21" descr="AdobeStock_601570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409260" cy="51435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232584" y="1932773"/>
            <a:ext cx="184710" cy="369329"/>
          </a:xfrm>
          <a:prstGeom prst="rect">
            <a:avLst/>
          </a:prstGeom>
          <a:noFill/>
        </p:spPr>
        <p:txBody>
          <a:bodyPr wrap="none" lIns="91412" tIns="45706" rIns="91412" bIns="45706" rtlCol="0">
            <a:spAutoFit/>
          </a:bodyPr>
          <a:lstStyle/>
          <a:p>
            <a:pPr hangingPunct="1"/>
            <a:endParaRPr lang="en-US" kern="1200" dirty="0">
              <a:solidFill>
                <a:prstClr val="black"/>
              </a:solidFill>
              <a:ea typeface="+mn-ea"/>
              <a:cs typeface="+mn-cs"/>
            </a:endParaRPr>
          </a:p>
        </p:txBody>
      </p:sp>
    </p:spTree>
    <p:extLst>
      <p:ext uri="{BB962C8B-B14F-4D97-AF65-F5344CB8AC3E}">
        <p14:creationId xmlns:p14="http://schemas.microsoft.com/office/powerpoint/2010/main" val="125284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12" name="Shape 1212"/>
          <p:cNvSpPr/>
          <p:nvPr/>
        </p:nvSpPr>
        <p:spPr>
          <a:xfrm>
            <a:off x="0" y="666763"/>
            <a:ext cx="9144000" cy="646303"/>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defRPr sz="3600" b="1" cap="all">
                <a:solidFill>
                  <a:srgbClr val="00B0F0"/>
                </a:solidFill>
              </a:defRPr>
            </a:lvl1pPr>
          </a:lstStyle>
          <a:p>
            <a:r>
              <a:t>What Makes Us Different</a:t>
            </a:r>
          </a:p>
        </p:txBody>
      </p:sp>
      <p:sp>
        <p:nvSpPr>
          <p:cNvPr id="1213" name="Shape 1213"/>
          <p:cNvSpPr/>
          <p:nvPr/>
        </p:nvSpPr>
        <p:spPr>
          <a:xfrm flipH="1">
            <a:off x="4572013" y="1733552"/>
            <a:ext cx="1" cy="2514601"/>
          </a:xfrm>
          <a:prstGeom prst="line">
            <a:avLst/>
          </a:prstGeom>
          <a:ln>
            <a:solidFill>
              <a:srgbClr val="A6A6A6"/>
            </a:solidFill>
          </a:ln>
        </p:spPr>
        <p:txBody>
          <a:bodyPr lIns="45705" tIns="45706" rIns="45705" bIns="45706"/>
          <a:lstStyle/>
          <a:p>
            <a:endParaRPr/>
          </a:p>
        </p:txBody>
      </p:sp>
      <p:sp>
        <p:nvSpPr>
          <p:cNvPr id="1214" name="Shape 1214"/>
          <p:cNvSpPr/>
          <p:nvPr/>
        </p:nvSpPr>
        <p:spPr>
          <a:xfrm>
            <a:off x="838200" y="3486164"/>
            <a:ext cx="3352800" cy="1200300"/>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spcBef>
                <a:spcPts val="600"/>
              </a:spcBef>
              <a:defRPr>
                <a:solidFill>
                  <a:srgbClr val="FFFFFF"/>
                </a:solidFill>
              </a:defRPr>
            </a:lvl1pPr>
          </a:lstStyle>
          <a:p>
            <a:r>
              <a:rPr lang="en-US" dirty="0"/>
              <a:t>We provide </a:t>
            </a:r>
            <a:r>
              <a:rPr dirty="0"/>
              <a:t>an entire online marketing strategy</a:t>
            </a:r>
            <a:r>
              <a:rPr lang="en-US" dirty="0"/>
              <a:t> based on the customers’ needs and on-going support</a:t>
            </a:r>
            <a:r>
              <a:rPr dirty="0"/>
              <a:t>.  </a:t>
            </a:r>
          </a:p>
        </p:txBody>
      </p:sp>
      <p:sp>
        <p:nvSpPr>
          <p:cNvPr id="1215" name="Shape 1215"/>
          <p:cNvSpPr/>
          <p:nvPr/>
        </p:nvSpPr>
        <p:spPr>
          <a:xfrm>
            <a:off x="5105400" y="3486164"/>
            <a:ext cx="2819400" cy="923301"/>
          </a:xfrm>
          <a:prstGeom prst="rect">
            <a:avLst/>
          </a:prstGeom>
          <a:ln w="12700">
            <a:miter lim="400000"/>
          </a:ln>
          <a:extLst>
            <a:ext uri="{C572A759-6A51-4108-AA02-DFA0A04FC94B}">
              <ma14:wrappingTextBoxFlag xmlns="" xmlns:ma14="http://schemas.microsoft.com/office/mac/drawingml/2011/main" val="1"/>
            </a:ext>
          </a:extLst>
        </p:spPr>
        <p:txBody>
          <a:bodyPr lIns="45705" tIns="45706" rIns="45705" bIns="45706">
            <a:spAutoFit/>
          </a:bodyPr>
          <a:lstStyle>
            <a:lvl1pPr algn="ctr" defTabSz="914400">
              <a:spcBef>
                <a:spcPts val="600"/>
              </a:spcBef>
              <a:defRPr>
                <a:solidFill>
                  <a:srgbClr val="FFFFFF"/>
                </a:solidFill>
              </a:defRPr>
            </a:lvl1pPr>
          </a:lstStyle>
          <a:p>
            <a:r>
              <a:rPr dirty="0"/>
              <a:t>Let’s take a look at the </a:t>
            </a:r>
            <a:r>
              <a:rPr lang="en-US" dirty="0"/>
              <a:t>options, </a:t>
            </a:r>
            <a:r>
              <a:rPr dirty="0"/>
              <a:t>tools</a:t>
            </a:r>
            <a:r>
              <a:rPr lang="en-US" dirty="0"/>
              <a:t>, and resources </a:t>
            </a:r>
            <a:r>
              <a:rPr dirty="0"/>
              <a:t>that our clients have.</a:t>
            </a:r>
          </a:p>
        </p:txBody>
      </p:sp>
      <p:pic>
        <p:nvPicPr>
          <p:cNvPr id="1216" name="image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400" y="2125722"/>
            <a:ext cx="1143000" cy="1131839"/>
          </a:xfrm>
          <a:prstGeom prst="rect">
            <a:avLst/>
          </a:prstGeom>
          <a:ln w="12700">
            <a:miter lim="400000"/>
          </a:ln>
        </p:spPr>
      </p:pic>
      <p:pic>
        <p:nvPicPr>
          <p:cNvPr id="1217" name="image10.png" descr="C:\Users\Junaed\Downloads\domain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8860" y="1896216"/>
            <a:ext cx="1691482" cy="1453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03472" y="816829"/>
            <a:ext cx="5029200" cy="5334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cap="all" dirty="0">
                <a:solidFill>
                  <a:srgbClr val="00B0F0"/>
                </a:solidFill>
              </a:rPr>
              <a:t>MORE THAN JUST A WEBSITE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0" y="0"/>
            <a:ext cx="3068227" cy="51435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4488" y="1546411"/>
            <a:ext cx="5949512" cy="2846691"/>
          </a:xfrm>
          <a:prstGeom prst="rect">
            <a:avLst/>
          </a:prstGeom>
        </p:spPr>
      </p:pic>
    </p:spTree>
    <p:extLst>
      <p:ext uri="{BB962C8B-B14F-4D97-AF65-F5344CB8AC3E}">
        <p14:creationId xmlns:p14="http://schemas.microsoft.com/office/powerpoint/2010/main" val="1431259039"/>
      </p:ext>
    </p:extLst>
  </p:cSld>
  <p:clrMapOvr>
    <a:masterClrMapping/>
  </p:clrMapOvr>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1088</TotalTime>
  <Words>1993</Words>
  <Application>Microsoft Office PowerPoint</Application>
  <PresentationFormat>On-screen Show (16:9)</PresentationFormat>
  <Paragraphs>363</Paragraphs>
  <Slides>36</Slides>
  <Notes>36</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36</vt:i4>
      </vt:variant>
    </vt:vector>
  </HeadingPairs>
  <TitlesOfParts>
    <vt:vector size="55" baseType="lpstr">
      <vt:lpstr>Arial</vt:lpstr>
      <vt:lpstr>Calibri</vt:lpstr>
      <vt:lpstr>Calibri Light</vt:lpstr>
      <vt:lpstr>Courier New</vt:lpstr>
      <vt:lpstr>DIN-Bold</vt:lpstr>
      <vt:lpstr>DIN-Medium</vt:lpstr>
      <vt:lpstr>Helvetica</vt:lpstr>
      <vt:lpstr>Helvetica Neue</vt:lpstr>
      <vt:lpstr>Helvetica Regular</vt:lpstr>
      <vt:lpstr>1_Office Theme</vt:lpstr>
      <vt:lpstr>2_Office Theme</vt:lpstr>
      <vt:lpstr>22_Office Theme</vt:lpstr>
      <vt:lpstr>5_Office Theme</vt:lpstr>
      <vt:lpstr>7_Office Theme</vt:lpstr>
      <vt:lpstr>8_Office Theme</vt:lpstr>
      <vt:lpstr>9_Office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Jason Pelland</cp:lastModifiedBy>
  <cp:revision>49</cp:revision>
  <cp:lastPrinted>2017-07-24T19:19:19Z</cp:lastPrinted>
  <dcterms:modified xsi:type="dcterms:W3CDTF">2019-02-20T17:42:19Z</dcterms:modified>
</cp:coreProperties>
</file>